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4"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6D6C78-16BB-4606-AE39-3EE638DAD9C8}" v="1" dt="2026-09-16T21:59:04.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01" y="240"/>
      </p:cViewPr>
      <p:guideLst/>
    </p:cSldViewPr>
  </p:slideViewPr>
  <p:notesTextViewPr>
    <p:cViewPr>
      <p:scale>
        <a:sx n="3" d="2"/>
        <a:sy n="3" d="2"/>
      </p:scale>
      <p:origin x="0" y="-5"/>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iossa" userId="c1683aedee6bb660" providerId="LiveId" clId="{939A67F0-8391-4CEC-BE40-BBCD607E55A6}"/>
    <pc:docChg chg="addSld modSld">
      <pc:chgData name="angelo iossa" userId="c1683aedee6bb660" providerId="LiveId" clId="{939A67F0-8391-4CEC-BE40-BBCD607E55A6}" dt="2026-09-16T21:59:04.375" v="0"/>
      <pc:docMkLst>
        <pc:docMk/>
      </pc:docMkLst>
      <pc:sldChg chg="add">
        <pc:chgData name="angelo iossa" userId="c1683aedee6bb660" providerId="LiveId" clId="{939A67F0-8391-4CEC-BE40-BBCD607E55A6}" dt="2026-09-16T21:59:04.375" v="0"/>
        <pc:sldMkLst>
          <pc:docMk/>
          <pc:sldMk cId="1056485059" sldId="284"/>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col"/>
        <c:grouping val="clustered"/>
        <c:varyColors val="0"/>
        <c:ser>
          <c:idx val="0"/>
          <c:order val="0"/>
          <c:tx>
            <c:v>Reported procedures</c:v>
          </c:tx>
          <c:spPr>
            <a:solidFill>
              <a:srgbClr val="00A8E0"/>
            </a:solidFill>
          </c:spPr>
          <c:invertIfNegative val="1"/>
          <c:dPt>
            <c:idx val="0"/>
            <c:invertIfNegative val="0"/>
            <c:bubble3D val="0"/>
            <c:spPr>
              <a:solidFill>
                <a:srgbClr val="ABB8C0"/>
              </a:solidFill>
            </c:spPr>
            <c:extLst>
              <c:ext xmlns:c16="http://schemas.microsoft.com/office/drawing/2014/chart" uri="{C3380CC4-5D6E-409C-BE32-E72D297353CC}">
                <c16:uniqueId val="{00000001-53E0-4299-915E-51F194B02744}"/>
              </c:ext>
            </c:extLst>
          </c:dPt>
          <c:dPt>
            <c:idx val="1"/>
            <c:invertIfNegative val="0"/>
            <c:bubble3D val="0"/>
            <c:spPr>
              <a:solidFill>
                <a:srgbClr val="4FC3D7"/>
              </a:solidFill>
            </c:spPr>
            <c:extLst>
              <c:ext xmlns:c16="http://schemas.microsoft.com/office/drawing/2014/chart" uri="{C3380CC4-5D6E-409C-BE32-E72D297353CC}">
                <c16:uniqueId val="{00000003-53E0-4299-915E-51F194B02744}"/>
              </c:ext>
            </c:extLst>
          </c:dPt>
          <c:dPt>
            <c:idx val="2"/>
            <c:invertIfNegative val="0"/>
            <c:bubble3D val="0"/>
            <c:extLst>
              <c:ext xmlns:c16="http://schemas.microsoft.com/office/drawing/2014/chart" uri="{C3380CC4-5D6E-409C-BE32-E72D297353CC}">
                <c16:uniqueId val="{00000005-53E0-4299-915E-51F194B02744}"/>
              </c:ext>
            </c:extLst>
          </c:dPt>
          <c:dPt>
            <c:idx val="3"/>
            <c:invertIfNegative val="0"/>
            <c:bubble3D val="0"/>
            <c:extLst>
              <c:ext xmlns:c16="http://schemas.microsoft.com/office/drawing/2014/chart" uri="{C3380CC4-5D6E-409C-BE32-E72D297353CC}">
                <c16:uniqueId val="{00000007-53E0-4299-915E-51F194B02744}"/>
              </c:ext>
            </c:extLst>
          </c:dPt>
          <c:dPt>
            <c:idx val="4"/>
            <c:invertIfNegative val="0"/>
            <c:bubble3D val="0"/>
            <c:spPr>
              <a:solidFill>
                <a:srgbClr val="FF5F63"/>
              </a:solidFill>
            </c:spPr>
            <c:extLst>
              <c:ext xmlns:c16="http://schemas.microsoft.com/office/drawing/2014/chart" uri="{C3380CC4-5D6E-409C-BE32-E72D297353CC}">
                <c16:uniqueId val="{00000009-53E0-4299-915E-51F194B02744}"/>
              </c:ext>
            </c:extLst>
          </c:dPt>
          <c:dPt>
            <c:idx val="5"/>
            <c:invertIfNegative val="0"/>
            <c:bubble3D val="0"/>
            <c:spPr>
              <a:solidFill>
                <a:srgbClr val="ABB8C0"/>
              </a:solidFill>
            </c:spPr>
            <c:extLst>
              <c:ext xmlns:c16="http://schemas.microsoft.com/office/drawing/2014/chart" uri="{C3380CC4-5D6E-409C-BE32-E72D297353CC}">
                <c16:uniqueId val="{0000000B-53E0-4299-915E-51F194B02744}"/>
              </c:ext>
            </c:extLst>
          </c:dPt>
          <c:dPt>
            <c:idx val="6"/>
            <c:invertIfNegative val="0"/>
            <c:bubble3D val="0"/>
            <c:spPr>
              <a:solidFill>
                <a:srgbClr val="4FC3D7"/>
              </a:solidFill>
            </c:spPr>
            <c:extLst>
              <c:ext xmlns:c16="http://schemas.microsoft.com/office/drawing/2014/chart" uri="{C3380CC4-5D6E-409C-BE32-E72D297353CC}">
                <c16:uniqueId val="{0000000D-53E0-4299-915E-51F194B02744}"/>
              </c:ext>
            </c:extLst>
          </c:dPt>
          <c:dLbls>
            <c:spPr>
              <a:noFill/>
              <a:ln>
                <a:noFill/>
              </a:ln>
              <a:effectLst/>
            </c:spPr>
            <c:txPr>
              <a:bodyPr anchorCtr="1"/>
              <a:lstStyle/>
              <a:p>
                <a:pPr>
                  <a:defRPr sz="750" b="1">
                    <a:solidFill>
                      <a:srgbClr val="13243A"/>
                    </a:solidFill>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Data'!$A$2:$A$8</c:f>
              <c:numCache>
                <c:formatCode>General</c:formatCode>
                <c:ptCount val="7"/>
                <c:pt idx="0">
                  <c:v>2003</c:v>
                </c:pt>
                <c:pt idx="1">
                  <c:v>2008</c:v>
                </c:pt>
                <c:pt idx="2">
                  <c:v>2013</c:v>
                </c:pt>
                <c:pt idx="3">
                  <c:v>2016</c:v>
                </c:pt>
                <c:pt idx="4">
                  <c:v>2018</c:v>
                </c:pt>
                <c:pt idx="5">
                  <c:v>2020</c:v>
                </c:pt>
                <c:pt idx="6">
                  <c:v>2021</c:v>
                </c:pt>
              </c:numCache>
            </c:numRef>
          </c:cat>
          <c:val>
            <c:numRef>
              <c:f>'Chart Data'!$B$2:$B$8</c:f>
              <c:numCache>
                <c:formatCode>0,000</c:formatCode>
                <c:ptCount val="7"/>
                <c:pt idx="0">
                  <c:v>146301</c:v>
                </c:pt>
                <c:pt idx="1">
                  <c:v>344221</c:v>
                </c:pt>
                <c:pt idx="2">
                  <c:v>468609</c:v>
                </c:pt>
                <c:pt idx="3">
                  <c:v>685874</c:v>
                </c:pt>
                <c:pt idx="4">
                  <c:v>696191</c:v>
                </c:pt>
                <c:pt idx="5">
                  <c:v>507806</c:v>
                </c:pt>
                <c:pt idx="6">
                  <c:v>604099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E-53E0-4299-915E-51F194B02744}"/>
            </c:ext>
          </c:extLst>
        </c:ser>
        <c:dLbls>
          <c:dLblPos val="outEnd"/>
          <c:showLegendKey val="0"/>
          <c:showVal val="1"/>
          <c:showCatName val="0"/>
          <c:showSerName val="0"/>
          <c:showPercent val="0"/>
          <c:showBubbleSize val="0"/>
        </c:dLbls>
        <c:gapWidth val="34"/>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CE8EE"/>
            </a:solidFill>
          </a:ln>
        </c:spPr>
        <c:txPr>
          <a:bodyPr anchorCtr="1"/>
          <a:lstStyle/>
          <a:p>
            <a:pPr>
              <a:defRPr sz="900" b="1">
                <a:solidFill>
                  <a:srgbClr val="13243A"/>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max val="800000"/>
          <c:min val="0"/>
        </c:scaling>
        <c:delete val="0"/>
        <c:axPos val="l"/>
        <c:majorGridlines>
          <c:spPr>
            <a:ln w="9525">
              <a:solidFill>
                <a:srgbClr val="DCE8EE"/>
              </a:solidFill>
            </a:ln>
          </c:spPr>
        </c:majorGridlines>
        <c:numFmt formatCode="0,000" sourceLinked="1"/>
        <c:majorTickMark val="none"/>
        <c:minorTickMark val="none"/>
        <c:tickLblPos val="nextTo"/>
        <c:spPr>
          <a:ln w="9525">
            <a:solidFill>
              <a:srgbClr val="D4D4D4"/>
            </a:solidFill>
            <a:prstDash val="solid"/>
          </a:ln>
        </c:spPr>
        <c:txPr>
          <a:bodyPr anchorCtr="1"/>
          <a:lstStyle/>
          <a:p>
            <a:pPr>
              <a:defRPr sz="750">
                <a:solidFill>
                  <a:srgbClr val="718191"/>
                </a:solidFill>
                <a:latin typeface="Bitstream Charter"/>
                <a:ea typeface="Bitstream Charter"/>
                <a:cs typeface="Bitstream Charter"/>
              </a:defRPr>
            </a:pPr>
            <a:endParaRPr lang="it-IT"/>
          </a:p>
        </c:txPr>
        <c:crossAx val="48650112"/>
        <c:crosses val="autoZero"/>
        <c:crossBetween val="between"/>
        <c:majorUnit val="200000"/>
      </c:valAx>
    </c:plotArea>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bar"/>
        <c:grouping val="clustered"/>
        <c:varyColors val="0"/>
        <c:ser>
          <c:idx val="0"/>
          <c:order val="0"/>
          <c:tx>
            <c:v>Procedures</c:v>
          </c:tx>
          <c:spPr>
            <a:solidFill>
              <a:srgbClr val="00A8E0"/>
            </a:solidFill>
          </c:spPr>
          <c:invertIfNegative val="1"/>
          <c:dPt>
            <c:idx val="0"/>
            <c:invertIfNegative val="0"/>
            <c:bubble3D val="0"/>
            <c:spPr>
              <a:solidFill>
                <a:srgbClr val="FF5F63"/>
              </a:solidFill>
            </c:spPr>
            <c:extLst>
              <c:ext xmlns:c16="http://schemas.microsoft.com/office/drawing/2014/chart" uri="{C3380CC4-5D6E-409C-BE32-E72D297353CC}">
                <c16:uniqueId val="{00000001-D955-48CF-8A47-C23B15D562BE}"/>
              </c:ext>
            </c:extLst>
          </c:dPt>
          <c:dPt>
            <c:idx val="1"/>
            <c:invertIfNegative val="0"/>
            <c:bubble3D val="0"/>
            <c:spPr>
              <a:solidFill>
                <a:srgbClr val="4FC3D7"/>
              </a:solidFill>
            </c:spPr>
            <c:extLst>
              <c:ext xmlns:c16="http://schemas.microsoft.com/office/drawing/2014/chart" uri="{C3380CC4-5D6E-409C-BE32-E72D297353CC}">
                <c16:uniqueId val="{00000003-D955-48CF-8A47-C23B15D562BE}"/>
              </c:ext>
            </c:extLst>
          </c:dPt>
          <c:dLbls>
            <c:spPr>
              <a:noFill/>
              <a:ln>
                <a:noFill/>
              </a:ln>
              <a:effectLst/>
            </c:spPr>
            <c:txPr>
              <a:bodyPr anchorCtr="1"/>
              <a:lstStyle/>
              <a:p>
                <a:pPr>
                  <a:defRPr sz="900" b="1">
                    <a:solidFill>
                      <a:srgbClr val="13243A"/>
                    </a:solidFill>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Data'!$A$2:$A$6</c:f>
              <c:strCache>
                <c:ptCount val="5"/>
                <c:pt idx="0">
                  <c:v>North America</c:v>
                </c:pt>
                <c:pt idx="1">
                  <c:v>Europe</c:v>
                </c:pt>
                <c:pt idx="2">
                  <c:v>Latin America</c:v>
                </c:pt>
                <c:pt idx="3">
                  <c:v>Asia-Pacific</c:v>
                </c:pt>
                <c:pt idx="4">
                  <c:v>Middle East &amp; N. Africa</c:v>
                </c:pt>
              </c:strCache>
            </c:strRef>
          </c:cat>
          <c:val>
            <c:numRef>
              <c:f>'Chart Data'!$B$2:$B$6</c:f>
              <c:numCache>
                <c:formatCode>General</c:formatCode>
                <c:ptCount val="5"/>
                <c:pt idx="0">
                  <c:v>186568</c:v>
                </c:pt>
                <c:pt idx="1">
                  <c:v>183736</c:v>
                </c:pt>
                <c:pt idx="2">
                  <c:v>104239</c:v>
                </c:pt>
                <c:pt idx="3">
                  <c:v>76635</c:v>
                </c:pt>
                <c:pt idx="4">
                  <c:v>52918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D955-48CF-8A47-C23B15D562BE}"/>
            </c:ext>
          </c:extLst>
        </c:ser>
        <c:dLbls>
          <c:dLblPos val="outEnd"/>
          <c:showLegendKey val="0"/>
          <c:showVal val="1"/>
          <c:showCatName val="0"/>
          <c:showSerName val="0"/>
          <c:showPercent val="0"/>
          <c:showBubbleSize val="0"/>
        </c:dLbls>
        <c:gapWidth val="38"/>
        <c:axId val="48650112"/>
        <c:axId val="48672768"/>
      </c:barChart>
      <c:catAx>
        <c:axId val="48650112"/>
        <c:scaling>
          <c:orientation val="minMax"/>
        </c:scaling>
        <c:delete val="0"/>
        <c:axPos val="l"/>
        <c:majorGridlines>
          <c:spPr>
            <a:ln w="9525">
              <a:solidFill>
                <a:srgbClr val="DCE8EE"/>
              </a:solidFill>
            </a:ln>
          </c:spPr>
        </c:majorGridlines>
        <c:numFmt formatCode="General" sourceLinked="1"/>
        <c:majorTickMark val="none"/>
        <c:minorTickMark val="none"/>
        <c:tickLblPos val="nextTo"/>
        <c:spPr>
          <a:ln w="9525">
            <a:solidFill>
              <a:srgbClr val="D4D4D4"/>
            </a:solidFill>
            <a:prstDash val="solid"/>
          </a:ln>
        </c:spPr>
        <c:txPr>
          <a:bodyPr anchorCtr="1"/>
          <a:lstStyle/>
          <a:p>
            <a:pPr>
              <a:defRPr sz="750">
                <a:solidFill>
                  <a:srgbClr val="718191"/>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ln>
        </c:spPr>
        <c:txPr>
          <a:bodyPr anchorCtr="1"/>
          <a:lstStyle/>
          <a:p>
            <a:pPr>
              <a:defRPr sz="1050" b="1">
                <a:solidFill>
                  <a:srgbClr val="13243A"/>
                </a:solidFill>
                <a:latin typeface="Bitstream Charter"/>
                <a:ea typeface="Bitstream Charter"/>
                <a:cs typeface="Bitstream Charter"/>
              </a:defRPr>
            </a:pPr>
            <a:endParaRPr lang="it-IT"/>
          </a:p>
        </c:txPr>
        <c:crossAx val="48650112"/>
        <c:crosses val="autoZero"/>
        <c:crossBetween val="between"/>
      </c:valAx>
    </c:plotArea>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doughnutChart>
        <c:varyColors val="1"/>
        <c:ser>
          <c:idx val="0"/>
          <c:order val="0"/>
          <c:tx>
            <c:v>Procedures</c:v>
          </c:tx>
          <c:dPt>
            <c:idx val="0"/>
            <c:bubble3D val="0"/>
            <c:spPr>
              <a:solidFill>
                <a:srgbClr val="00A8E0"/>
              </a:solidFill>
            </c:spPr>
            <c:extLst>
              <c:ext xmlns:c16="http://schemas.microsoft.com/office/drawing/2014/chart" uri="{C3380CC4-5D6E-409C-BE32-E72D297353CC}">
                <c16:uniqueId val="{00000001-4B35-432F-88B7-1282041F6604}"/>
              </c:ext>
            </c:extLst>
          </c:dPt>
          <c:dPt>
            <c:idx val="1"/>
            <c:bubble3D val="0"/>
            <c:spPr>
              <a:solidFill>
                <a:srgbClr val="FF5F63"/>
              </a:solidFill>
            </c:spPr>
            <c:extLst>
              <c:ext xmlns:c16="http://schemas.microsoft.com/office/drawing/2014/chart" uri="{C3380CC4-5D6E-409C-BE32-E72D297353CC}">
                <c16:uniqueId val="{00000003-4B35-432F-88B7-1282041F6604}"/>
              </c:ext>
            </c:extLst>
          </c:dPt>
          <c:dPt>
            <c:idx val="2"/>
            <c:bubble3D val="0"/>
            <c:spPr>
              <a:solidFill>
                <a:srgbClr val="4FC3D7"/>
              </a:solidFill>
            </c:spPr>
            <c:extLst>
              <c:ext xmlns:c16="http://schemas.microsoft.com/office/drawing/2014/chart" uri="{C3380CC4-5D6E-409C-BE32-E72D297353CC}">
                <c16:uniqueId val="{00000005-4B35-432F-88B7-1282041F6604}"/>
              </c:ext>
            </c:extLst>
          </c:dPt>
          <c:dPt>
            <c:idx val="3"/>
            <c:bubble3D val="0"/>
            <c:spPr>
              <a:solidFill>
                <a:srgbClr val="7F6EAD"/>
              </a:solidFill>
            </c:spPr>
            <c:extLst>
              <c:ext xmlns:c16="http://schemas.microsoft.com/office/drawing/2014/chart" uri="{C3380CC4-5D6E-409C-BE32-E72D297353CC}">
                <c16:uniqueId val="{00000007-4B35-432F-88B7-1282041F6604}"/>
              </c:ext>
            </c:extLst>
          </c:dPt>
          <c:dPt>
            <c:idx val="4"/>
            <c:bubble3D val="0"/>
            <c:spPr>
              <a:solidFill>
                <a:srgbClr val="ABB8C0"/>
              </a:solidFill>
            </c:spPr>
            <c:extLst>
              <c:ext xmlns:c16="http://schemas.microsoft.com/office/drawing/2014/chart" uri="{C3380CC4-5D6E-409C-BE32-E72D297353CC}">
                <c16:uniqueId val="{00000009-4B35-432F-88B7-1282041F6604}"/>
              </c:ext>
            </c:extLst>
          </c:dPt>
          <c:dPt>
            <c:idx val="5"/>
            <c:bubble3D val="0"/>
            <c:spPr>
              <a:solidFill>
                <a:srgbClr val="0B2E49"/>
              </a:solidFill>
            </c:spPr>
            <c:extLst>
              <c:ext xmlns:c16="http://schemas.microsoft.com/office/drawing/2014/chart" uri="{C3380CC4-5D6E-409C-BE32-E72D297353CC}">
                <c16:uniqueId val="{0000000B-4B35-432F-88B7-1282041F6604}"/>
              </c:ext>
            </c:extLst>
          </c:dPt>
          <c:dLbls>
            <c:spPr>
              <a:noFill/>
              <a:ln>
                <a:noFill/>
              </a:ln>
              <a:effectLst/>
            </c:spPr>
            <c:txPr>
              <a:bodyPr anchorCtr="1"/>
              <a:lstStyle/>
              <a:p>
                <a:pPr>
                  <a:defRPr sz="825" b="1">
                    <a:solidFill>
                      <a:srgbClr val="13243A"/>
                    </a:solidFill>
                    <a:latin typeface="Bitstream Charter"/>
                    <a:ea typeface="Bitstream Charter"/>
                    <a:cs typeface="Bitstream Charter"/>
                  </a:defRPr>
                </a:pPr>
                <a:endParaRPr lang="it-IT"/>
              </a:p>
            </c:txPr>
            <c:showLegendKey val="0"/>
            <c:showVal val="0"/>
            <c:showCatName val="0"/>
            <c:showSerName val="0"/>
            <c:showPercent val="1"/>
            <c:showBubbleSize val="0"/>
            <c:showLeaderLines val="0"/>
            <c:extLst>
              <c:ext xmlns:c15="http://schemas.microsoft.com/office/drawing/2012/chart" uri="{CE6537A1-D6FC-4f65-9D91-7224C49458BB}"/>
            </c:extLst>
          </c:dLbls>
          <c:cat>
            <c:strRef>
              <c:f>'Chart Data'!$A$2:$A$7</c:f>
              <c:strCache>
                <c:ptCount val="6"/>
                <c:pt idx="0">
                  <c:v>Sleeve</c:v>
                </c:pt>
                <c:pt idx="1">
                  <c:v>RYGB</c:v>
                </c:pt>
                <c:pt idx="2">
                  <c:v>OAGB</c:v>
                </c:pt>
                <c:pt idx="3">
                  <c:v>BPD</c:v>
                </c:pt>
                <c:pt idx="4">
                  <c:v>Band</c:v>
                </c:pt>
                <c:pt idx="5">
                  <c:v>Other</c:v>
                </c:pt>
              </c:strCache>
            </c:strRef>
          </c:cat>
          <c:val>
            <c:numRef>
              <c:f>'Chart Data'!$B$2:$B$7</c:f>
              <c:numCache>
                <c:formatCode>General</c:formatCode>
                <c:ptCount val="6"/>
                <c:pt idx="0">
                  <c:v>351689</c:v>
                </c:pt>
                <c:pt idx="1">
                  <c:v>159543</c:v>
                </c:pt>
                <c:pt idx="2">
                  <c:v>46113</c:v>
                </c:pt>
                <c:pt idx="3">
                  <c:v>7973</c:v>
                </c:pt>
                <c:pt idx="4">
                  <c:v>5010</c:v>
                </c:pt>
                <c:pt idx="5">
                  <c:v>13238</c:v>
                </c:pt>
              </c:numCache>
            </c:numRef>
          </c:val>
          <c:extLst>
            <c:ext xmlns:c16="http://schemas.microsoft.com/office/drawing/2014/chart" uri="{C3380CC4-5D6E-409C-BE32-E72D297353CC}">
              <c16:uniqueId val="{0000000C-4B35-432F-88B7-1282041F6604}"/>
            </c:ext>
          </c:extLst>
        </c:ser>
        <c:dLbls>
          <c:showLegendKey val="0"/>
          <c:showVal val="0"/>
          <c:showCatName val="0"/>
          <c:showSerName val="0"/>
          <c:showPercent val="1"/>
          <c:showBubbleSize val="0"/>
          <c:showLeaderLines val="0"/>
        </c:dLbls>
        <c:firstSliceAng val="270"/>
        <c:holeSize val="64"/>
      </c:doughnutChart>
    </c:plotArea>
    <c:legend>
      <c:legendPos val="r"/>
      <c:overlay val="0"/>
      <c:txPr>
        <a:bodyPr anchorCtr="1"/>
        <a:lstStyle/>
        <a:p>
          <a:pPr>
            <a:defRPr sz="900">
              <a:solidFill>
                <a:srgbClr val="13243A"/>
              </a:solidFill>
              <a:latin typeface="Bitstream Charter"/>
              <a:ea typeface="Bitstream Charter"/>
              <a:cs typeface="Bitstream Charter"/>
            </a:defRPr>
          </a:pPr>
          <a:endParaRPr lang="it-IT"/>
        </a:p>
      </c:txPr>
    </c:legend>
    <c:plotVisOnly val="1"/>
    <c:dispBlanksAs val="zero"/>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bar"/>
        <c:grouping val="clustered"/>
        <c:varyColors val="0"/>
        <c:ser>
          <c:idx val="0"/>
          <c:order val="0"/>
          <c:tx>
            <c:v>Procedures</c:v>
          </c:tx>
          <c:spPr>
            <a:solidFill>
              <a:srgbClr val="00A8E0"/>
            </a:solidFill>
          </c:spPr>
          <c:invertIfNegative val="1"/>
          <c:dPt>
            <c:idx val="0"/>
            <c:invertIfNegative val="0"/>
            <c:bubble3D val="0"/>
            <c:spPr>
              <a:solidFill>
                <a:srgbClr val="ABB8C0"/>
              </a:solidFill>
            </c:spPr>
            <c:extLst>
              <c:ext xmlns:c16="http://schemas.microsoft.com/office/drawing/2014/chart" uri="{C3380CC4-5D6E-409C-BE32-E72D297353CC}">
                <c16:uniqueId val="{00000001-5DAA-47EB-AD9B-AFEAA1E19395}"/>
              </c:ext>
            </c:extLst>
          </c:dPt>
          <c:dPt>
            <c:idx val="1"/>
            <c:invertIfNegative val="0"/>
            <c:bubble3D val="0"/>
            <c:extLst>
              <c:ext xmlns:c16="http://schemas.microsoft.com/office/drawing/2014/chart" uri="{C3380CC4-5D6E-409C-BE32-E72D297353CC}">
                <c16:uniqueId val="{00000003-5DAA-47EB-AD9B-AFEAA1E19395}"/>
              </c:ext>
            </c:extLst>
          </c:dPt>
          <c:dPt>
            <c:idx val="2"/>
            <c:invertIfNegative val="0"/>
            <c:bubble3D val="0"/>
            <c:spPr>
              <a:solidFill>
                <a:srgbClr val="FF5F63"/>
              </a:solidFill>
            </c:spPr>
            <c:extLst>
              <c:ext xmlns:c16="http://schemas.microsoft.com/office/drawing/2014/chart" uri="{C3380CC4-5D6E-409C-BE32-E72D297353CC}">
                <c16:uniqueId val="{00000005-5DAA-47EB-AD9B-AFEAA1E19395}"/>
              </c:ext>
            </c:extLst>
          </c:dPt>
          <c:dLbls>
            <c:spPr>
              <a:noFill/>
              <a:ln>
                <a:noFill/>
              </a:ln>
              <a:effectLst/>
            </c:spPr>
            <c:txPr>
              <a:bodyPr anchorCtr="1"/>
              <a:lstStyle/>
              <a:p>
                <a:pPr>
                  <a:defRPr sz="900" b="1">
                    <a:solidFill>
                      <a:srgbClr val="13243A"/>
                    </a:solidFill>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Balloons</c:v>
                </c:pt>
                <c:pt idx="1">
                  <c:v>Primary surgery</c:v>
                </c:pt>
                <c:pt idx="2">
                  <c:v>Revisions</c:v>
                </c:pt>
              </c:strCache>
            </c:strRef>
          </c:cat>
          <c:val>
            <c:numRef>
              <c:f>'Chart Data'!$B$2:$B$4</c:f>
              <c:numCache>
                <c:formatCode>General</c:formatCode>
                <c:ptCount val="3"/>
                <c:pt idx="0">
                  <c:v>134</c:v>
                </c:pt>
                <c:pt idx="1">
                  <c:v>75</c:v>
                </c:pt>
                <c:pt idx="2">
                  <c:v>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6-5DAA-47EB-AD9B-AFEAA1E19395}"/>
            </c:ext>
          </c:extLst>
        </c:ser>
        <c:dLbls>
          <c:dLblPos val="outEnd"/>
          <c:showLegendKey val="0"/>
          <c:showVal val="1"/>
          <c:showCatName val="0"/>
          <c:showSerName val="0"/>
          <c:showPercent val="0"/>
          <c:showBubbleSize val="0"/>
        </c:dLbls>
        <c:gapWidth val="42"/>
        <c:axId val="48650112"/>
        <c:axId val="48672768"/>
      </c:barChart>
      <c:catAx>
        <c:axId val="48650112"/>
        <c:scaling>
          <c:orientation val="minMax"/>
        </c:scaling>
        <c:delete val="0"/>
        <c:axPos val="l"/>
        <c:majorGridlines>
          <c:spPr>
            <a:ln w="9525">
              <a:solidFill>
                <a:srgbClr val="DCE8EE"/>
              </a:solidFill>
            </a:ln>
          </c:spPr>
        </c:majorGridlines>
        <c:numFmt formatCode="General" sourceLinked="1"/>
        <c:majorTickMark val="none"/>
        <c:minorTickMark val="none"/>
        <c:tickLblPos val="nextTo"/>
        <c:spPr>
          <a:ln w="9525">
            <a:solidFill>
              <a:srgbClr val="D4D4D4"/>
            </a:solidFill>
            <a:prstDash val="solid"/>
          </a:ln>
        </c:spPr>
        <c:txPr>
          <a:bodyPr anchorCtr="1"/>
          <a:lstStyle/>
          <a:p>
            <a:pPr>
              <a:defRPr sz="750">
                <a:solidFill>
                  <a:srgbClr val="718191"/>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ln>
        </c:spPr>
        <c:txPr>
          <a:bodyPr anchorCtr="1"/>
          <a:lstStyle/>
          <a:p>
            <a:pPr>
              <a:defRPr sz="900" b="1">
                <a:solidFill>
                  <a:srgbClr val="13243A"/>
                </a:solidFill>
                <a:latin typeface="Bitstream Charter"/>
                <a:ea typeface="Bitstream Charter"/>
                <a:cs typeface="Bitstream Charter"/>
              </a:defRPr>
            </a:pPr>
            <a:endParaRPr lang="it-IT"/>
          </a:p>
        </c:txPr>
        <c:crossAx val="48650112"/>
        <c:crosses val="autoZero"/>
        <c:crossBetween val="between"/>
      </c:valAx>
    </c:plotArea>
    <c:plotVisOnly val="1"/>
    <c:dispBlanksAs val="zero"/>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col"/>
        <c:grouping val="clustered"/>
        <c:varyColors val="0"/>
        <c:ser>
          <c:idx val="0"/>
          <c:order val="0"/>
          <c:tx>
            <c:v>Robotic share</c:v>
          </c:tx>
          <c:spPr>
            <a:solidFill>
              <a:srgbClr val="FF5F63"/>
            </a:solidFill>
          </c:spPr>
          <c:invertIfNegative val="1"/>
          <c:dPt>
            <c:idx val="0"/>
            <c:invertIfNegative val="0"/>
            <c:bubble3D val="0"/>
            <c:spPr>
              <a:solidFill>
                <a:srgbClr val="A76C72"/>
              </a:solidFill>
            </c:spPr>
            <c:extLst>
              <c:ext xmlns:c16="http://schemas.microsoft.com/office/drawing/2014/chart" uri="{C3380CC4-5D6E-409C-BE32-E72D297353CC}">
                <c16:uniqueId val="{00000001-DDBD-446B-83B5-685B544568F6}"/>
              </c:ext>
            </c:extLst>
          </c:dPt>
          <c:dPt>
            <c:idx val="1"/>
            <c:invertIfNegative val="0"/>
            <c:bubble3D val="0"/>
            <c:extLst>
              <c:ext xmlns:c16="http://schemas.microsoft.com/office/drawing/2014/chart" uri="{C3380CC4-5D6E-409C-BE32-E72D297353CC}">
                <c16:uniqueId val="{00000003-DDBD-446B-83B5-685B544568F6}"/>
              </c:ext>
            </c:extLst>
          </c:dPt>
          <c:dLbls>
            <c:spPr>
              <a:noFill/>
              <a:ln>
                <a:noFill/>
              </a:ln>
              <a:effectLst/>
            </c:spPr>
            <c:txPr>
              <a:bodyPr anchorCtr="1"/>
              <a:lstStyle/>
              <a:p>
                <a:pPr>
                  <a:defRPr sz="1425" b="1">
                    <a:solidFill>
                      <a:srgbClr val="FFFFFF"/>
                    </a:solidFill>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Data'!$A$2:$A$3</c:f>
              <c:numCache>
                <c:formatCode>General</c:formatCode>
                <c:ptCount val="2"/>
                <c:pt idx="0">
                  <c:v>2018</c:v>
                </c:pt>
                <c:pt idx="1">
                  <c:v>2021</c:v>
                </c:pt>
              </c:numCache>
            </c:numRef>
          </c:cat>
          <c:val>
            <c:numRef>
              <c:f>'Chart Data'!$B$2:$B$3</c:f>
              <c:numCache>
                <c:formatCode>0"%"</c:formatCode>
                <c:ptCount val="2"/>
                <c:pt idx="0">
                  <c:v>10</c:v>
                </c:pt>
                <c:pt idx="1">
                  <c:v>25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DDBD-446B-83B5-685B544568F6}"/>
            </c:ext>
          </c:extLst>
        </c:ser>
        <c:dLbls>
          <c:dLblPos val="outEnd"/>
          <c:showLegendKey val="0"/>
          <c:showVal val="1"/>
          <c:showCatName val="0"/>
          <c:showSerName val="0"/>
          <c:showPercent val="0"/>
          <c:showBubbleSize val="0"/>
        </c:dLbls>
        <c:gapWidth val="8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486679"/>
            </a:solidFill>
          </a:ln>
        </c:spPr>
        <c:txPr>
          <a:bodyPr anchorCtr="1"/>
          <a:lstStyle/>
          <a:p>
            <a:pPr>
              <a:defRPr sz="1050" b="1">
                <a:solidFill>
                  <a:srgbClr val="FFFFFF"/>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max val="30"/>
          <c:min val="0"/>
        </c:scaling>
        <c:delete val="0"/>
        <c:axPos val="l"/>
        <c:majorGridlines>
          <c:spPr>
            <a:ln w="9525">
              <a:solidFill>
                <a:srgbClr val="34526A"/>
              </a:solidFill>
            </a:ln>
          </c:spPr>
        </c:majorGridlines>
        <c:numFmt formatCode="0&quot;%&quot;" sourceLinked="1"/>
        <c:majorTickMark val="none"/>
        <c:minorTickMark val="none"/>
        <c:tickLblPos val="nextTo"/>
        <c:spPr>
          <a:ln w="9525">
            <a:solidFill>
              <a:srgbClr val="D4D4D4"/>
            </a:solidFill>
            <a:prstDash val="solid"/>
          </a:ln>
        </c:spPr>
        <c:txPr>
          <a:bodyPr anchorCtr="1"/>
          <a:lstStyle/>
          <a:p>
            <a:pPr>
              <a:defRPr sz="825">
                <a:solidFill>
                  <a:srgbClr val="ADC1CD"/>
                </a:solidFill>
                <a:latin typeface="Bitstream Charter"/>
                <a:ea typeface="Bitstream Charter"/>
                <a:cs typeface="Bitstream Charter"/>
              </a:defRPr>
            </a:pPr>
            <a:endParaRPr lang="it-IT"/>
          </a:p>
        </c:txPr>
        <c:crossAx val="48650112"/>
        <c:crosses val="autoZero"/>
        <c:crossBetween val="between"/>
        <c:majorUnit val="5"/>
      </c:valAx>
    </c:plotArea>
    <c:plotVisOnly val="1"/>
    <c:dispBlanksAs val="zero"/>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bar"/>
        <c:grouping val="percentStacked"/>
        <c:varyColors val="0"/>
        <c:ser>
          <c:idx val="0"/>
          <c:order val="0"/>
          <c:tx>
            <c:v>Laparoscopic</c:v>
          </c:tx>
          <c:spPr>
            <a:solidFill>
              <a:srgbClr val="00A8E0"/>
            </a:solidFill>
          </c:spPr>
          <c:invertIfNegative val="1"/>
          <c:dLbls>
            <c:spPr>
              <a:noFill/>
              <a:ln>
                <a:noFill/>
              </a:ln>
              <a:effectLst/>
            </c:spPr>
            <c:txPr>
              <a:bodyPr anchorCtr="1"/>
              <a:lstStyle/>
              <a:p>
                <a:pPr>
                  <a:defRPr sz="900" b="1">
                    <a:solidFill>
                      <a:srgbClr val="FFFFFF"/>
                    </a:solidFill>
                    <a:latin typeface="Bitstream Charter"/>
                    <a:ea typeface="Bitstream Charter"/>
                    <a:cs typeface="Bitstream Charter"/>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High-tech systems</c:v>
                </c:pt>
                <c:pt idx="1">
                  <c:v>Mature laparoscopic systems</c:v>
                </c:pt>
                <c:pt idx="2">
                  <c:v>Expanding MBS systems</c:v>
                </c:pt>
                <c:pt idx="3">
                  <c:v>Illustrative global mix</c:v>
                </c:pt>
              </c:strCache>
            </c:strRef>
          </c:cat>
          <c:val>
            <c:numRef>
              <c:f>'Chart Data'!$B$2:$B$5</c:f>
              <c:numCache>
                <c:formatCode>General</c:formatCode>
                <c:ptCount val="4"/>
                <c:pt idx="0">
                  <c:v>55</c:v>
                </c:pt>
                <c:pt idx="1">
                  <c:v>82</c:v>
                </c:pt>
                <c:pt idx="2">
                  <c:v>90</c:v>
                </c:pt>
                <c:pt idx="3">
                  <c:v>72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D87-46BC-9817-9B899317078B}"/>
            </c:ext>
          </c:extLst>
        </c:ser>
        <c:ser>
          <c:idx val="1"/>
          <c:order val="1"/>
          <c:tx>
            <c:v>Robotic</c:v>
          </c:tx>
          <c:spPr>
            <a:solidFill>
              <a:srgbClr val="FF5F63"/>
            </a:solidFill>
          </c:spPr>
          <c:invertIfNegative val="1"/>
          <c:dLbls>
            <c:spPr>
              <a:noFill/>
              <a:ln>
                <a:noFill/>
              </a:ln>
              <a:effectLst/>
            </c:spPr>
            <c:txPr>
              <a:bodyPr anchorCtr="1"/>
              <a:lstStyle/>
              <a:p>
                <a:pPr>
                  <a:defRPr sz="900" b="1">
                    <a:solidFill>
                      <a:srgbClr val="FFFFFF"/>
                    </a:solidFill>
                    <a:latin typeface="Bitstream Charter"/>
                    <a:ea typeface="Bitstream Charter"/>
                    <a:cs typeface="Bitstream Charter"/>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Data'!$C$2:$C$5</c:f>
              <c:strCache>
                <c:ptCount val="4"/>
                <c:pt idx="0">
                  <c:v>High-tech systems</c:v>
                </c:pt>
                <c:pt idx="1">
                  <c:v>Mature laparoscopic systems</c:v>
                </c:pt>
                <c:pt idx="2">
                  <c:v>Expanding MBS systems</c:v>
                </c:pt>
                <c:pt idx="3">
                  <c:v>Illustrative global mix</c:v>
                </c:pt>
              </c:strCache>
            </c:strRef>
          </c:cat>
          <c:val>
            <c:numRef>
              <c:f>'Chart Data'!$D$2:$D$5</c:f>
              <c:numCache>
                <c:formatCode>General</c:formatCode>
                <c:ptCount val="4"/>
                <c:pt idx="0">
                  <c:v>42</c:v>
                </c:pt>
                <c:pt idx="1">
                  <c:v>14</c:v>
                </c:pt>
                <c:pt idx="2">
                  <c:v>3</c:v>
                </c:pt>
                <c:pt idx="3">
                  <c:v>24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6D87-46BC-9817-9B899317078B}"/>
            </c:ext>
          </c:extLst>
        </c:ser>
        <c:ser>
          <c:idx val="2"/>
          <c:order val="2"/>
          <c:tx>
            <c:v>Open / other</c:v>
          </c:tx>
          <c:spPr>
            <a:solidFill>
              <a:srgbClr val="ABB8C0"/>
            </a:solidFill>
          </c:spPr>
          <c:invertIfNegative val="1"/>
          <c:dLbls>
            <c:spPr>
              <a:noFill/>
              <a:ln>
                <a:noFill/>
              </a:ln>
              <a:effectLst/>
            </c:spPr>
            <c:txPr>
              <a:bodyPr anchorCtr="1"/>
              <a:lstStyle/>
              <a:p>
                <a:pPr>
                  <a:defRPr sz="900" b="1">
                    <a:solidFill>
                      <a:srgbClr val="FFFFFF"/>
                    </a:solidFill>
                    <a:latin typeface="Bitstream Charter"/>
                    <a:ea typeface="Bitstream Charter"/>
                    <a:cs typeface="Bitstream Charter"/>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Data'!$E$2:$E$5</c:f>
              <c:strCache>
                <c:ptCount val="4"/>
                <c:pt idx="0">
                  <c:v>High-tech systems</c:v>
                </c:pt>
                <c:pt idx="1">
                  <c:v>Mature laparoscopic systems</c:v>
                </c:pt>
                <c:pt idx="2">
                  <c:v>Expanding MBS systems</c:v>
                </c:pt>
                <c:pt idx="3">
                  <c:v>Illustrative global mix</c:v>
                </c:pt>
              </c:strCache>
            </c:strRef>
          </c:cat>
          <c:val>
            <c:numRef>
              <c:f>'Chart Data'!$F$2:$F$5</c:f>
              <c:numCache>
                <c:formatCode>General</c:formatCode>
                <c:ptCount val="4"/>
                <c:pt idx="0">
                  <c:v>3</c:v>
                </c:pt>
                <c:pt idx="1">
                  <c:v>4</c:v>
                </c:pt>
                <c:pt idx="2">
                  <c:v>7</c:v>
                </c:pt>
                <c:pt idx="3">
                  <c:v>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6D87-46BC-9817-9B899317078B}"/>
            </c:ext>
          </c:extLst>
        </c:ser>
        <c:dLbls>
          <c:dLblPos val="ctr"/>
          <c:showLegendKey val="0"/>
          <c:showVal val="1"/>
          <c:showCatName val="0"/>
          <c:showSerName val="0"/>
          <c:showPercent val="0"/>
          <c:showBubbleSize val="0"/>
        </c:dLbls>
        <c:gapWidth val="40"/>
        <c:overlap val="100"/>
        <c:axId val="48650112"/>
        <c:axId val="48672768"/>
      </c:barChart>
      <c:catAx>
        <c:axId val="48650112"/>
        <c:scaling>
          <c:orientation val="minMax"/>
        </c:scaling>
        <c:delete val="0"/>
        <c:axPos val="l"/>
        <c:numFmt formatCode="General" sourceLinked="1"/>
        <c:majorTickMark val="none"/>
        <c:minorTickMark val="none"/>
        <c:tickLblPos val="none"/>
        <c:spPr>
          <a:ln w="0">
            <a:noFill/>
          </a:ln>
        </c:spPr>
        <c:txPr>
          <a:bodyPr anchorCtr="1"/>
          <a:lstStyle/>
          <a:p>
            <a:pPr>
              <a:defRPr>
                <a:solidFill>
                  <a:srgbClr val="666666"/>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0"/>
        <c:axPos val="b"/>
        <c:numFmt formatCode="0%" sourceLinked="1"/>
        <c:majorTickMark val="none"/>
        <c:minorTickMark val="none"/>
        <c:tickLblPos val="none"/>
        <c:spPr>
          <a:ln w="0">
            <a:noFill/>
          </a:ln>
        </c:spPr>
        <c:txPr>
          <a:bodyPr anchorCtr="1"/>
          <a:lstStyle/>
          <a:p>
            <a:pPr>
              <a:defRPr>
                <a:solidFill>
                  <a:srgbClr val="666666"/>
                </a:solidFill>
                <a:latin typeface="Bitstream Charter"/>
                <a:ea typeface="Bitstream Charter"/>
                <a:cs typeface="Bitstream Charter"/>
              </a:defRPr>
            </a:pPr>
            <a:endParaRPr lang="it-IT"/>
          </a:p>
        </c:txPr>
        <c:crossAx val="48650112"/>
        <c:crosses val="autoZero"/>
        <c:crossBetween val="between"/>
      </c:valAx>
    </c:plotArea>
    <c:legend>
      <c:legendPos val="b"/>
      <c:overlay val="0"/>
      <c:txPr>
        <a:bodyPr anchorCtr="1"/>
        <a:lstStyle/>
        <a:p>
          <a:pPr>
            <a:defRPr sz="900">
              <a:solidFill>
                <a:srgbClr val="13243A"/>
              </a:solidFill>
              <a:latin typeface="Bitstream Charter"/>
              <a:ea typeface="Bitstream Charter"/>
              <a:cs typeface="Bitstream Charter"/>
            </a:defRPr>
          </a:pPr>
          <a:endParaRPr lang="it-IT"/>
        </a:p>
      </c:txPr>
    </c:legend>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[SPEAKER SCRIPT]</a:t>
            </a:r>
          </a:p>
          <a:p>
            <a:r>
              <a:rPr dirty="0"/>
              <a:t>Good afternoon. The title asks whether laparoscopic MBS will remain the future. I will answer from a global perspective, focusing on access, emergencies and the skills that must survive as technology changes.</a:t>
            </a:r>
          </a:p>
          <a:p>
            <a:endParaRPr dirty="0"/>
          </a:p>
          <a:p>
            <a:r>
              <a:rPr dirty="0"/>
              <a:t>[TRANSITION | 30 seconds]</a:t>
            </a:r>
          </a:p>
          <a:p>
            <a:r>
              <a:rPr dirty="0"/>
              <a:t>Define the tests used to judge a durable surgical platform.</a:t>
            </a:r>
          </a:p>
          <a:p>
            <a:endParaRPr dirty="0"/>
          </a:p>
          <a:p>
            <a:r>
              <a:rPr dirty="0"/>
              <a:t>[SOURCES]</a:t>
            </a:r>
          </a:p>
          <a:p>
            <a:r>
              <a:rPr dirty="0"/>
              <a:t>XXXIV SICOB National Congress official </a:t>
            </a:r>
            <a:r>
              <a:rPr dirty="0" err="1"/>
              <a:t>programme</a:t>
            </a:r>
            <a:r>
              <a:rPr dirty="0"/>
              <a:t>: https://globalia.cloud/sicobpisa2026/programma_sinottico.aspx</a:t>
            </a:r>
          </a:p>
          <a:p>
            <a:r>
              <a:rPr dirty="0"/>
              <a:t>Young IFSO official page: https://www.ifso.com/young-ifso/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[SPEAKER SCRIPT]</a:t>
            </a:r>
          </a:p>
          <a:p>
            <a:r>
              <a:rPr dirty="0"/>
              <a:t>A platform remains relevant when it passes three tests. Reach means that health systems can deploy it. Rescue means that surgeons can </a:t>
            </a:r>
            <a:r>
              <a:rPr dirty="0" err="1"/>
              <a:t>mobilise</a:t>
            </a:r>
            <a:r>
              <a:rPr dirty="0"/>
              <a:t> it when the patient cannot wait. Transfer means that its competencies remain useful when the preferred platform fails or is unavailable.</a:t>
            </a:r>
          </a:p>
          <a:p>
            <a:endParaRPr dirty="0"/>
          </a:p>
          <a:p>
            <a:r>
              <a:rPr dirty="0"/>
              <a:t>[TRANSITION | 35 seconds]</a:t>
            </a:r>
          </a:p>
          <a:p>
            <a:r>
              <a:rPr dirty="0"/>
              <a:t>Before applying these tests, remember what laparoscopy did to the scale of MBS.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The first major platform shift transformed our field. Reported worldwide procedures increased from about 146,000 in 2003 to a peak of almost 700,000 in 2018. More than 90 percent were already laparoscopic in 2008, and the proportion reached 95.7 percent in 2013. Activity fell during the pandemic and recovered to about 604,000 reported procedures in 2021. Laparoscopy reduced operative access trauma and made established procedures reproducible across centres, creating the conditions for MBS to expand globally.</a:t>
            </a:r>
          </a:p>
          <a:p>
            <a:endParaRPr/>
          </a:p>
          <a:p>
            <a:r>
              <a:t>[TRANSITION | 50 seconds]</a:t>
            </a:r>
          </a:p>
          <a:p>
            <a:r>
              <a:t>The longer timeline is compelling, but the most recent survey also shows the limits of global measurement.</a:t>
            </a:r>
          </a:p>
          <a:p>
            <a:endParaRPr/>
          </a:p>
          <a:p>
            <a:r>
              <a:t>[SOURCES]</a:t>
            </a:r>
          </a:p>
          <a:p>
            <a:r>
              <a:t>Buchwald H, Williams SE. Obes Surg. 2004;14:1157–1164.</a:t>
            </a:r>
          </a:p>
          <a:p>
            <a:r>
              <a:t>Buchwald H, Oien DM. Obes Surg. 2009;19:1605–1611. PMID: 19885707.</a:t>
            </a:r>
          </a:p>
          <a:p>
            <a:r>
              <a:t>Angrisani L et al. Obes Surg. 2015;25:1822–1832. PMID: 25835983.</a:t>
            </a:r>
          </a:p>
          <a:p>
            <a:r>
              <a:t>Angrisani L et al. Obes Surg. 2018;28:3139–3149. PMID: 30121858.</a:t>
            </a:r>
          </a:p>
          <a:p>
            <a:r>
              <a:t>Angrisani L et al. Obes Surg. 2021;31:223–235. Bariatric Surgery Survey 2018.</a:t>
            </a:r>
          </a:p>
          <a:p>
            <a:r>
              <a:t>Angrisani L et al. Obes Surg. 2024;34:1075–1085. PMID: 38438667.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The 2020–2021 IFSO survey is the latest published worldwide procedural survey. Its detailed table reports 604,099 surgical and endoluminal procedures in 2021. However, only 57 of 74 national societies responded, and 42.1 percent used national registries. Most importantly for this talk, the survey does not provide a harmonised worldwide denominator separating laparoscopic from robotic MBS. We can describe reported volume and geography, but we cannot claim one precise global platform percentage.</a:t>
            </a:r>
          </a:p>
          <a:p>
            <a:endParaRPr/>
          </a:p>
          <a:p>
            <a:r>
              <a:t>[TRANSITION | 45 seconds]</a:t>
            </a:r>
          </a:p>
          <a:p>
            <a:r>
              <a:t>We can still examine where the reported activity occurred.</a:t>
            </a:r>
          </a:p>
          <a:p>
            <a:endParaRPr/>
          </a:p>
          <a:p>
            <a:r>
              <a:t>[SOURCES]</a:t>
            </a:r>
          </a:p>
          <a:p>
            <a:r>
              <a:t>Angrisani L et al. Obes Surg. 2024;34:1075–1085. PMID: 38438667.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North America and Europe each accounted for about 30 percent of reported activity. Latin America accounted for 17 percent, Asia-Pacific for 13 percent and the Middle East and North Africa for 9 percent. This is reported activity, not prevalence or treatment need. It also shows why trends from a single high-income registry cannot define the global future.</a:t>
            </a:r>
          </a:p>
          <a:p>
            <a:endParaRPr/>
          </a:p>
          <a:p>
            <a:r>
              <a:t>[TRANSITION | 45 seconds]</a:t>
            </a:r>
          </a:p>
          <a:p>
            <a:r>
              <a:t>Now consider what this global activity actually consists of.</a:t>
            </a:r>
          </a:p>
          <a:p>
            <a:endParaRPr/>
          </a:p>
          <a:p>
            <a:r>
              <a:t>[SOURCES]</a:t>
            </a:r>
          </a:p>
          <a:p>
            <a:r>
              <a:t>Angrisani L et al. Obes Surg. 2024;34:1075–1085. PMID: 38438667.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Sleeve gastrectomy represented 60.3 percent of surgical procedures, RYGB 27.3 percent and OAGB 7.9 percent. Laparoscopy is not tied to one operation. It supports almost the entire established primary and revisional spectrum. That breadth is one reason it behaves like infrastructure rather than a temporary device generation.</a:t>
            </a:r>
          </a:p>
          <a:p>
            <a:endParaRPr/>
          </a:p>
          <a:p>
            <a:r>
              <a:t>[TRANSITION | 45 seconds]</a:t>
            </a:r>
          </a:p>
          <a:p>
            <a:r>
              <a:t>Breadth alone is insufficient. The platform must also be deployable across health systems.</a:t>
            </a:r>
          </a:p>
          <a:p>
            <a:endParaRPr/>
          </a:p>
          <a:p>
            <a:r>
              <a:t>[SOURCES]</a:t>
            </a:r>
          </a:p>
          <a:p>
            <a:r>
              <a:t>Angrisani L et al. Obes Surg. 2024;34:1075–1085. PMID: 38438667.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Laparoscopy already exists across surgical services, and its skills travel between hospitals. It supports primary, revisional and emergency procedures. Robotic systems can add capability, especially in complex surgery, but capital cost, maintenance, trained staff and adequate case volume will make adoption uneven.</a:t>
            </a:r>
          </a:p>
          <a:p>
            <a:endParaRPr/>
          </a:p>
          <a:p>
            <a:r>
              <a:t>[TRANSITION | 45 seconds]</a:t>
            </a:r>
          </a:p>
          <a:p>
            <a:r>
              <a:t>A concrete example shows how different the starting points remain.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Nigeria illustrates the scale of the access gap. A 2024 review reported 214 bariatric procedures in 2023, including only 75 primary operations. Across low- and middle-income settings, recurring barriers include equipment cost, repair, consumables and dependence on external training. A health system still building laparoscopic capacity will not follow the same robotic adoption curve as the United States.</a:t>
            </a:r>
          </a:p>
          <a:p>
            <a:endParaRPr/>
          </a:p>
          <a:p>
            <a:r>
              <a:t>[TRANSITION | 55 seconds]</a:t>
            </a:r>
          </a:p>
          <a:p>
            <a:r>
              <a:t>The second test is rescue. Platform availability becomes critical during emergencies.</a:t>
            </a:r>
          </a:p>
          <a:p>
            <a:endParaRPr/>
          </a:p>
          <a:p>
            <a:r>
              <a:t>[SOURCES]</a:t>
            </a:r>
          </a:p>
          <a:p>
            <a:r>
              <a:t>Onukak EE et al. Niger J Clin Pract. 2024. PMID: 39219342.</a:t>
            </a:r>
          </a:p>
          <a:p>
            <a:r>
              <a:t>Rosenbaum AJ et al. First experience in laparoscopic surgery in low and middle income countries: a systematic review. 2024. PMID: 38463379.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Bariatric emergencies often present years later and in hospitals different from the index centre. The OBA guidelines recommend laparoscopic exploration within 12 to 24 hours when symptoms persist despite inconclusive findings and expertise is available. A platform that cannot be mobilised at night cannot replace the emergency skill set.</a:t>
            </a:r>
          </a:p>
          <a:p>
            <a:endParaRPr/>
          </a:p>
          <a:p>
            <a:r>
              <a:t>[TRANSITION | 55 seconds]</a:t>
            </a:r>
          </a:p>
          <a:p>
            <a:r>
              <a:t>The same logic applies to training: the preferred platform may become unavailable.</a:t>
            </a:r>
          </a:p>
          <a:p>
            <a:endParaRPr/>
          </a:p>
          <a:p>
            <a:r>
              <a:t>[SOURCES]</a:t>
            </a:r>
          </a:p>
          <a:p>
            <a:r>
              <a:t>Di Saverio S et al. World J Emerg Surg. 2022. PMID: 36167572.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The argument should remain competency based. Robotic training does not require that every trainee first becomes a laparoscopic expert. It should, however, verify safe abdominal access, creation of pneumoperitoneum, anatomical orientation, emergency undocking and laparoscopic conversion. The interface changes. Responsibility for access and rescue does not.</a:t>
            </a:r>
          </a:p>
          <a:p>
            <a:endParaRPr/>
          </a:p>
          <a:p>
            <a:r>
              <a:t>[TRANSITION | 55 seconds]</a:t>
            </a:r>
          </a:p>
          <a:p>
            <a:r>
              <a:t>Only now introduce the observed robotic growth curve.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In a large MBSAQIP analysis, robotic utilization for primary sleeve and RYGB rose from 10 percent in 2018 to 25 percent in 2021. This is a real and rapid change. It describes accredited US centres, not the world. The global future will combine different adoption curves rather than follow a single replacement date.</a:t>
            </a:r>
          </a:p>
          <a:p>
            <a:endParaRPr/>
          </a:p>
          <a:p>
            <a:r>
              <a:t>[TRANSITION | 45 seconds]</a:t>
            </a:r>
          </a:p>
          <a:p>
            <a:r>
              <a:t>Use the observed US growth as one input to a transparent 2035 scenario.</a:t>
            </a:r>
          </a:p>
          <a:p>
            <a:endParaRPr/>
          </a:p>
          <a:p>
            <a:r>
              <a:t>[SOURCES]</a:t>
            </a:r>
          </a:p>
          <a:p>
            <a:r>
              <a:t>Robotic-Assisted Bariatric Surgery Compared to Standard Laparoscopy: Utilization Trends, Outcomes, and Operative Times. Obes Surg. 2026. PMID: 41107659.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This scenario is deliberately transparent. It assumes strong robotic growth in high-technology systems, slower diffusion elsewhere and persistent laparoscopic use for emergencies and fallback. The illustrative global mix is 72 percent laparoscopic, 24 percent robotic and 4 percent open or other. Do not defend the exact number. Defend the structure of the model and the need to avoid a single-country extrapolation.</a:t>
            </a:r>
          </a:p>
          <a:p>
            <a:endParaRPr/>
          </a:p>
          <a:p>
            <a:r>
              <a:t>[TRANSITION | 55 seconds]</a:t>
            </a:r>
          </a:p>
          <a:p>
            <a:r>
              <a:t>Return to the title and give a direct answer.</a:t>
            </a:r>
          </a:p>
          <a:p>
            <a:endParaRPr/>
          </a:p>
          <a:p>
            <a:r>
              <a:t>[SOURCES]</a:t>
            </a:r>
          </a:p>
          <a:p>
            <a:r>
              <a:t>Trend anchor: PMID 41107659.</a:t>
            </a:r>
          </a:p>
          <a:p>
            <a:r>
              <a:t>Global distribution: PMID 38438667.</a:t>
            </a:r>
          </a:p>
          <a:p>
            <a:r>
              <a:t>Resource barriers: PMID 38463379.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SCRIPT]</a:t>
            </a:r>
          </a:p>
          <a:p>
            <a:r>
              <a:t>Yes, laparoscopic MBS will remain the future as the global backbone. It may lose elective market share in technology-rich systems, but it will remain central to access, emergencies and rescue. The future may be increasingly robotic, but it cannot safely leave laparoscopy behind. Thank you.</a:t>
            </a:r>
          </a:p>
          <a:p>
            <a:endParaRPr/>
          </a:p>
          <a:p>
            <a:r>
              <a:t>[TRANSITION | 35 seconds]</a:t>
            </a:r>
          </a:p>
          <a:p>
            <a:r>
              <a:t>End. Do not add another summary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C566641-08EB-4186-9110-81822CF13683}" type="datetimeFigureOut">
              <a:rPr lang="it-IT" smtClean="0"/>
              <a:t>18/09/2026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19A0C7F-0A86-40BC-A45C-C170D4E26878}" type="slidenum">
              <a:rPr lang="it-IT" smtClean="0"/>
              <a:t>‹N›</a:t>
            </a:fld>
            <a:endParaRPr lang="it-IT"/>
          </a:p>
        </p:txBody>
      </p:sp>
    </p:spTree>
    <p:extLst>
      <p:ext uri="{BB962C8B-B14F-4D97-AF65-F5344CB8AC3E}">
        <p14:creationId xmlns:p14="http://schemas.microsoft.com/office/powerpoint/2010/main" val="30014161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Angelo.iossa@uniroma1.it" TargetMode="External"/><Relationship Id="rId1" Type="http://schemas.openxmlformats.org/officeDocument/2006/relationships/slideLayout" Target="../slideLayouts/slideLayout2.xml"/><Relationship Id="rId5" Type="http://schemas.openxmlformats.org/officeDocument/2006/relationships/image" Target="../media/image5.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B3D"/>
        </a:solidFill>
        <a:effectLst/>
      </p:bgPr>
    </p:bg>
    <p:spTree>
      <p:nvGrpSpPr>
        <p:cNvPr id="1" name=""/>
        <p:cNvGrpSpPr/>
        <p:nvPr/>
      </p:nvGrpSpPr>
      <p:grpSpPr>
        <a:xfrm>
          <a:off x="0" y="0"/>
          <a:ext cx="0" cy="0"/>
          <a:chOff x="0" y="0"/>
          <a:chExt cx="0" cy="0"/>
        </a:xfrm>
      </p:grpSpPr>
      <p:pic>
        <p:nvPicPr>
          <p:cNvPr id="14" name="Immagine 13"/>
          <p:cNvPicPr>
            <a:picLocks noChangeAspect="1"/>
          </p:cNvPicPr>
          <p:nvPr/>
        </p:nvPicPr>
        <p:blipFill>
          <a:blip r:embed="rId3"/>
          <a:srcRect t="27" b="27"/>
          <a:stretch>
            <a:fillRect/>
          </a:stretch>
        </p:blipFill>
        <p:spPr>
          <a:xfrm>
            <a:off x="0" y="0"/>
            <a:ext cx="12192000" cy="6858000"/>
          </a:xfrm>
          <a:prstGeom prst="rect">
            <a:avLst/>
          </a:prstGeom>
        </p:spPr>
      </p:pic>
      <p:sp>
        <p:nvSpPr>
          <p:cNvPr id="2" name="Rettangolo 1">
            <a:extLst>
              <a:ext uri="{FF2B5EF4-FFF2-40B4-BE49-F238E27FC236}">
                <a16:creationId xmlns:a16="http://schemas.microsoft.com/office/drawing/2014/main" id="{64EA6100-EB9C-4742-819C-419A56BC44B3}"/>
              </a:ext>
            </a:extLst>
          </p:cNvPr>
          <p:cNvSpPr>
            <a:spLocks noGrp="1"/>
          </p:cNvSpPr>
          <p:nvPr/>
        </p:nvSpPr>
        <p:spPr>
          <a:xfrm>
            <a:off x="0" y="0"/>
            <a:ext cx="7191375" cy="6858000"/>
          </a:xfrm>
          <a:prstGeom prst="rect">
            <a:avLst/>
          </a:prstGeom>
          <a:solidFill>
            <a:srgbClr val="06172D">
              <a:alpha val="86667"/>
            </a:srgbClr>
          </a:solidFill>
          <a:ln w="0">
            <a:noFill/>
          </a:ln>
        </p:spPr>
        <p:txBody>
          <a:bodyPr/>
          <a:lstStyle/>
          <a:p>
            <a:endParaRPr lang="it-IT"/>
          </a:p>
        </p:txBody>
      </p:sp>
      <p:pic>
        <p:nvPicPr>
          <p:cNvPr id="16" name="Immagine 15"/>
          <p:cNvPicPr>
            <a:picLocks noChangeAspect="1"/>
          </p:cNvPicPr>
          <p:nvPr/>
        </p:nvPicPr>
        <p:blipFill>
          <a:blip r:embed="rId4"/>
          <a:srcRect t="47891" b="47891"/>
          <a:stretch>
            <a:fillRect/>
          </a:stretch>
        </p:blipFill>
        <p:spPr>
          <a:xfrm>
            <a:off x="0" y="0"/>
            <a:ext cx="12192000" cy="171450"/>
          </a:xfrm>
          <a:prstGeom prst="rect">
            <a:avLst/>
          </a:prstGeom>
        </p:spPr>
      </p:pic>
      <p:sp>
        <p:nvSpPr>
          <p:cNvPr id="4" name="Rettangolo con angoli arrotondati 3">
            <a:extLst>
              <a:ext uri="{FF2B5EF4-FFF2-40B4-BE49-F238E27FC236}">
                <a16:creationId xmlns:a16="http://schemas.microsoft.com/office/drawing/2014/main" id="{95FAEC91-1CCE-40BF-BF84-E8222DEE0EF5}"/>
              </a:ext>
            </a:extLst>
          </p:cNvPr>
          <p:cNvSpPr>
            <a:spLocks noGrp="1"/>
          </p:cNvSpPr>
          <p:nvPr/>
        </p:nvSpPr>
        <p:spPr>
          <a:xfrm>
            <a:off x="609600" y="514350"/>
            <a:ext cx="2305050" cy="323850"/>
          </a:xfrm>
          <a:prstGeom prst="roundRect">
            <a:avLst>
              <a:gd name="adj" fmla="val 17647"/>
            </a:avLst>
          </a:prstGeom>
          <a:solidFill>
            <a:srgbClr val="FFFFFF"/>
          </a:solidFill>
          <a:ln w="0">
            <a:noFill/>
          </a:ln>
        </p:spPr>
        <p:txBody>
          <a:bodyPr/>
          <a:lstStyle/>
          <a:p>
            <a:endParaRPr lang="it-IT"/>
          </a:p>
        </p:txBody>
      </p:sp>
      <p:sp>
        <p:nvSpPr>
          <p:cNvPr id="5" name="Rettangolo 4">
            <a:extLst>
              <a:ext uri="{FF2B5EF4-FFF2-40B4-BE49-F238E27FC236}">
                <a16:creationId xmlns:a16="http://schemas.microsoft.com/office/drawing/2014/main" id="{2797A97E-1D9D-4992-8B78-EF242BA8E003}"/>
              </a:ext>
            </a:extLst>
          </p:cNvPr>
          <p:cNvSpPr>
            <a:spLocks noGrp="1"/>
          </p:cNvSpPr>
          <p:nvPr/>
        </p:nvSpPr>
        <p:spPr>
          <a:xfrm>
            <a:off x="714375" y="533400"/>
            <a:ext cx="2095500" cy="266700"/>
          </a:xfrm>
          <a:prstGeom prst="rect">
            <a:avLst/>
          </a:prstGeom>
          <a:noFill/>
          <a:ln w="0">
            <a:noFill/>
          </a:ln>
        </p:spPr>
        <p:txBody>
          <a:bodyPr anchor="ctr">
            <a:normAutofit/>
          </a:bodyPr>
          <a:lstStyle/>
          <a:p>
            <a:pPr algn="ctr">
              <a:defRPr sz="975" b="1">
                <a:solidFill>
                  <a:srgbClr val="071B3D"/>
                </a:solidFill>
                <a:latin typeface="Bitstream Charter"/>
                <a:ea typeface="Bitstream Charter"/>
                <a:cs typeface="Bitstream Charter"/>
              </a:defRPr>
            </a:pPr>
            <a:r>
              <a:rPr sz="975" b="1">
                <a:solidFill>
                  <a:srgbClr val="071B3D"/>
                </a:solidFill>
                <a:latin typeface="Bitstream Charter"/>
                <a:ea typeface="Bitstream Charter"/>
                <a:cs typeface="Bitstream Charter"/>
              </a:rPr>
              <a:t>YOUNG IFSO SESSION</a:t>
            </a:r>
          </a:p>
        </p:txBody>
      </p:sp>
      <p:pic>
        <p:nvPicPr>
          <p:cNvPr id="19" name="Immagine 18"/>
          <p:cNvPicPr>
            <a:picLocks noChangeAspect="1"/>
          </p:cNvPicPr>
          <p:nvPr/>
        </p:nvPicPr>
        <p:blipFill>
          <a:blip r:embed="rId5"/>
          <a:stretch/>
        </p:blipFill>
        <p:spPr>
          <a:xfrm>
            <a:off x="9525000" y="403860"/>
            <a:ext cx="2000250" cy="1040130"/>
          </a:xfrm>
          <a:prstGeom prst="rect">
            <a:avLst/>
          </a:prstGeom>
        </p:spPr>
      </p:pic>
      <p:sp>
        <p:nvSpPr>
          <p:cNvPr id="7" name="Rettangolo 6">
            <a:extLst>
              <a:ext uri="{FF2B5EF4-FFF2-40B4-BE49-F238E27FC236}">
                <a16:creationId xmlns:a16="http://schemas.microsoft.com/office/drawing/2014/main" id="{63B655D6-1599-41F7-85A8-5F50F613DE5D}"/>
              </a:ext>
            </a:extLst>
          </p:cNvPr>
          <p:cNvSpPr>
            <a:spLocks noGrp="1"/>
          </p:cNvSpPr>
          <p:nvPr/>
        </p:nvSpPr>
        <p:spPr>
          <a:xfrm>
            <a:off x="609600" y="1428750"/>
            <a:ext cx="6429375" cy="1809750"/>
          </a:xfrm>
          <a:prstGeom prst="rect">
            <a:avLst/>
          </a:prstGeom>
          <a:noFill/>
          <a:ln w="0">
            <a:noFill/>
          </a:ln>
        </p:spPr>
        <p:txBody>
          <a:bodyPr anchor="ctr">
            <a:normAutofit/>
          </a:bodyPr>
          <a:lstStyle/>
          <a:p>
            <a:pPr algn="l">
              <a:defRPr sz="3525" b="1">
                <a:solidFill>
                  <a:srgbClr val="FFFFFF"/>
                </a:solidFill>
                <a:latin typeface="Bitstream Charter"/>
                <a:ea typeface="Bitstream Charter"/>
                <a:cs typeface="Bitstream Charter"/>
              </a:defRPr>
            </a:pPr>
            <a:r>
              <a:rPr sz="3525" b="1">
                <a:solidFill>
                  <a:srgbClr val="FFFFFF"/>
                </a:solidFill>
                <a:latin typeface="Bitstream Charter"/>
                <a:ea typeface="Bitstream Charter"/>
                <a:cs typeface="Bitstream Charter"/>
              </a:rPr>
              <a:t>WILL LAPAROSCOPIC MBS</a:t>
            </a:r>
          </a:p>
          <a:p>
            <a:pPr algn="l">
              <a:defRPr sz="3525" b="1">
                <a:solidFill>
                  <a:srgbClr val="FFFFFF"/>
                </a:solidFill>
                <a:latin typeface="Bitstream Charter"/>
                <a:ea typeface="Bitstream Charter"/>
                <a:cs typeface="Bitstream Charter"/>
              </a:defRPr>
            </a:pPr>
            <a:r>
              <a:rPr sz="3525" b="1">
                <a:solidFill>
                  <a:srgbClr val="FFFFFF"/>
                </a:solidFill>
                <a:latin typeface="Bitstream Charter"/>
                <a:ea typeface="Bitstream Charter"/>
                <a:cs typeface="Bitstream Charter"/>
              </a:rPr>
              <a:t>REMAIN THE FUTURE?</a:t>
            </a:r>
          </a:p>
        </p:txBody>
      </p:sp>
      <p:sp>
        <p:nvSpPr>
          <p:cNvPr id="8" name="Rettangolo 7">
            <a:extLst>
              <a:ext uri="{FF2B5EF4-FFF2-40B4-BE49-F238E27FC236}">
                <a16:creationId xmlns:a16="http://schemas.microsoft.com/office/drawing/2014/main" id="{8A17BCF3-0BBF-4D48-9803-1249B421C1D0}"/>
              </a:ext>
            </a:extLst>
          </p:cNvPr>
          <p:cNvSpPr>
            <a:spLocks noGrp="1"/>
          </p:cNvSpPr>
          <p:nvPr/>
        </p:nvSpPr>
        <p:spPr>
          <a:xfrm>
            <a:off x="628650" y="3457575"/>
            <a:ext cx="1000125" cy="47625"/>
          </a:xfrm>
          <a:prstGeom prst="rect">
            <a:avLst/>
          </a:prstGeom>
          <a:solidFill>
            <a:srgbClr val="FF5F63"/>
          </a:solidFill>
          <a:ln w="0">
            <a:noFill/>
          </a:ln>
        </p:spPr>
        <p:txBody>
          <a:bodyPr/>
          <a:lstStyle/>
          <a:p>
            <a:endParaRPr lang="it-IT"/>
          </a:p>
        </p:txBody>
      </p:sp>
      <p:sp>
        <p:nvSpPr>
          <p:cNvPr id="9" name="Rettangolo 8">
            <a:extLst>
              <a:ext uri="{FF2B5EF4-FFF2-40B4-BE49-F238E27FC236}">
                <a16:creationId xmlns:a16="http://schemas.microsoft.com/office/drawing/2014/main" id="{D49ED81D-F5F6-4051-8E79-5AF9422FA0C8}"/>
              </a:ext>
            </a:extLst>
          </p:cNvPr>
          <p:cNvSpPr>
            <a:spLocks noGrp="1"/>
          </p:cNvSpPr>
          <p:nvPr/>
        </p:nvSpPr>
        <p:spPr>
          <a:xfrm>
            <a:off x="628650" y="3695700"/>
            <a:ext cx="5715000" cy="400050"/>
          </a:xfrm>
          <a:prstGeom prst="rect">
            <a:avLst/>
          </a:prstGeom>
          <a:noFill/>
          <a:ln w="0">
            <a:noFill/>
          </a:ln>
        </p:spPr>
        <p:txBody>
          <a:bodyPr anchor="ctr">
            <a:normAutofit/>
          </a:bodyPr>
          <a:lstStyle/>
          <a:p>
            <a:pPr algn="l">
              <a:defRPr sz="1575" b="0">
                <a:solidFill>
                  <a:srgbClr val="4FC3D7"/>
                </a:solidFill>
                <a:latin typeface="Bitstream Charter"/>
                <a:ea typeface="Bitstream Charter"/>
                <a:cs typeface="Bitstream Charter"/>
              </a:defRPr>
            </a:pPr>
            <a:r>
              <a:rPr sz="1575" b="0">
                <a:solidFill>
                  <a:srgbClr val="4FC3D7"/>
                </a:solidFill>
                <a:latin typeface="Bitstream Charter"/>
                <a:ea typeface="Bitstream Charter"/>
                <a:cs typeface="Bitstream Charter"/>
              </a:rPr>
              <a:t>A global view beyond elective surgery</a:t>
            </a:r>
          </a:p>
        </p:txBody>
      </p:sp>
      <p:sp>
        <p:nvSpPr>
          <p:cNvPr id="10" name="Rettangolo 9">
            <a:extLst>
              <a:ext uri="{FF2B5EF4-FFF2-40B4-BE49-F238E27FC236}">
                <a16:creationId xmlns:a16="http://schemas.microsoft.com/office/drawing/2014/main" id="{4F400997-4EC6-418D-BC73-ACB9680BA359}"/>
              </a:ext>
            </a:extLst>
          </p:cNvPr>
          <p:cNvSpPr>
            <a:spLocks noGrp="1"/>
          </p:cNvSpPr>
          <p:nvPr/>
        </p:nvSpPr>
        <p:spPr>
          <a:xfrm>
            <a:off x="628650" y="4343400"/>
            <a:ext cx="4471856" cy="657225"/>
          </a:xfrm>
          <a:prstGeom prst="rect">
            <a:avLst/>
          </a:prstGeom>
          <a:noFill/>
          <a:ln w="0">
            <a:noFill/>
          </a:ln>
        </p:spPr>
        <p:txBody>
          <a:bodyPr anchor="ctr">
            <a:normAutofit fontScale="75746" lnSpcReduction="20000"/>
          </a:bodyPr>
          <a:lstStyle/>
          <a:p>
            <a:pPr algn="l">
              <a:defRPr sz="1425" b="1">
                <a:solidFill>
                  <a:srgbClr val="FFFFFF"/>
                </a:solidFill>
                <a:latin typeface="Bitstream Charter"/>
                <a:ea typeface="Bitstream Charter"/>
                <a:cs typeface="Bitstream Charter"/>
              </a:defRPr>
            </a:pPr>
            <a:r>
              <a:rPr sz="1425" b="1" dirty="0">
                <a:solidFill>
                  <a:srgbClr val="FFFFFF"/>
                </a:solidFill>
                <a:latin typeface="Bitstream Charter"/>
                <a:ea typeface="Bitstream Charter"/>
                <a:cs typeface="Bitstream Charter"/>
              </a:rPr>
              <a:t>Angelo Iossa</a:t>
            </a:r>
            <a:r>
              <a:rPr lang="it-IT" sz="1425" b="1" dirty="0">
                <a:solidFill>
                  <a:srgbClr val="FFFFFF"/>
                </a:solidFill>
                <a:latin typeface="Bitstream Charter"/>
                <a:ea typeface="Bitstream Charter"/>
                <a:cs typeface="Bitstream Charter"/>
              </a:rPr>
              <a:t>, Md Phd</a:t>
            </a:r>
          </a:p>
          <a:p>
            <a:pPr algn="l">
              <a:defRPr sz="1425" b="1">
                <a:solidFill>
                  <a:srgbClr val="FFFFFF"/>
                </a:solidFill>
                <a:latin typeface="Bitstream Charter"/>
                <a:ea typeface="Bitstream Charter"/>
                <a:cs typeface="Bitstream Charter"/>
              </a:defRPr>
            </a:pPr>
            <a:r>
              <a:rPr lang="it-IT" sz="1425" b="1" dirty="0">
                <a:solidFill>
                  <a:srgbClr val="FFFFFF"/>
                </a:solidFill>
                <a:latin typeface="Bitstream Charter"/>
                <a:ea typeface="Bitstream Charter"/>
                <a:cs typeface="Bitstream Charter"/>
              </a:rPr>
              <a:t>Head of Bariatric Center of Excellence SICOB</a:t>
            </a:r>
          </a:p>
          <a:p>
            <a:pPr algn="l">
              <a:defRPr sz="1425" b="1">
                <a:solidFill>
                  <a:srgbClr val="FFFFFF"/>
                </a:solidFill>
                <a:latin typeface="Bitstream Charter"/>
                <a:ea typeface="Bitstream Charter"/>
                <a:cs typeface="Bitstream Charter"/>
              </a:defRPr>
            </a:pPr>
            <a:r>
              <a:rPr lang="it-IT" sz="1425" b="1" dirty="0">
                <a:solidFill>
                  <a:srgbClr val="FFFFFF"/>
                </a:solidFill>
                <a:latin typeface="Bitstream Charter"/>
                <a:ea typeface="Bitstream Charter"/>
                <a:cs typeface="Bitstream Charter"/>
              </a:rPr>
              <a:t>ICOT Hospital Latina</a:t>
            </a:r>
          </a:p>
          <a:p>
            <a:pPr algn="l">
              <a:defRPr sz="1425" b="1">
                <a:solidFill>
                  <a:srgbClr val="FFFFFF"/>
                </a:solidFill>
                <a:latin typeface="Bitstream Charter"/>
                <a:ea typeface="Bitstream Charter"/>
                <a:cs typeface="Bitstream Charter"/>
              </a:defRPr>
            </a:pPr>
            <a:r>
              <a:rPr lang="it-IT" sz="1425" b="1" dirty="0">
                <a:solidFill>
                  <a:srgbClr val="FFFFFF"/>
                </a:solidFill>
                <a:latin typeface="Bitstream Charter"/>
                <a:ea typeface="Bitstream Charter"/>
                <a:cs typeface="Bitstream Charter"/>
              </a:rPr>
              <a:t>Sapienza University of Rome</a:t>
            </a:r>
            <a:endParaRPr sz="1425" b="1" dirty="0">
              <a:solidFill>
                <a:srgbClr val="FFFFFF"/>
              </a:solidFill>
              <a:latin typeface="Bitstream Charter"/>
              <a:ea typeface="Bitstream Charter"/>
              <a:cs typeface="Bitstream Charter"/>
            </a:endParaRPr>
          </a:p>
        </p:txBody>
      </p:sp>
      <p:sp>
        <p:nvSpPr>
          <p:cNvPr id="11" name="Rettangolo 10">
            <a:extLst>
              <a:ext uri="{FF2B5EF4-FFF2-40B4-BE49-F238E27FC236}">
                <a16:creationId xmlns:a16="http://schemas.microsoft.com/office/drawing/2014/main" id="{48E72BAE-B4C9-4E98-9B7B-9F34A249D1CC}"/>
              </a:ext>
            </a:extLst>
          </p:cNvPr>
          <p:cNvSpPr>
            <a:spLocks noGrp="1"/>
          </p:cNvSpPr>
          <p:nvPr/>
        </p:nvSpPr>
        <p:spPr>
          <a:xfrm>
            <a:off x="628650" y="5114925"/>
            <a:ext cx="4953000" cy="247650"/>
          </a:xfrm>
          <a:prstGeom prst="rect">
            <a:avLst/>
          </a:prstGeom>
          <a:noFill/>
          <a:ln w="0">
            <a:noFill/>
          </a:ln>
        </p:spPr>
        <p:txBody>
          <a:bodyPr anchor="ctr">
            <a:normAutofit fontScale="97619"/>
          </a:bodyPr>
          <a:lstStyle/>
          <a:p>
            <a:pPr algn="l">
              <a:defRPr sz="1050" b="0">
                <a:solidFill>
                  <a:srgbClr val="C2D3DD"/>
                </a:solidFill>
                <a:latin typeface="Bitstream Charter"/>
                <a:ea typeface="Bitstream Charter"/>
                <a:cs typeface="Bitstream Charter"/>
              </a:defRPr>
            </a:pPr>
            <a:r>
              <a:rPr sz="1050" b="0">
                <a:solidFill>
                  <a:srgbClr val="C2D3DD"/>
                </a:solidFill>
                <a:latin typeface="Bitstream Charter"/>
                <a:ea typeface="Bitstream Charter"/>
                <a:cs typeface="Bitstream Charter"/>
              </a:rPr>
              <a:t>Friday 18 September  |  16:00–16:10</a:t>
            </a:r>
          </a:p>
        </p:txBody>
      </p:sp>
      <p:sp>
        <p:nvSpPr>
          <p:cNvPr id="12" name="Rettangolo 11">
            <a:extLst>
              <a:ext uri="{FF2B5EF4-FFF2-40B4-BE49-F238E27FC236}">
                <a16:creationId xmlns:a16="http://schemas.microsoft.com/office/drawing/2014/main" id="{713B1C48-3982-4AE9-B68C-65A5F8BCE6EE}"/>
              </a:ext>
            </a:extLst>
          </p:cNvPr>
          <p:cNvSpPr>
            <a:spLocks noGrp="1"/>
          </p:cNvSpPr>
          <p:nvPr/>
        </p:nvSpPr>
        <p:spPr>
          <a:xfrm>
            <a:off x="628650" y="5410200"/>
            <a:ext cx="5334000" cy="247650"/>
          </a:xfrm>
          <a:prstGeom prst="rect">
            <a:avLst/>
          </a:prstGeom>
          <a:noFill/>
          <a:ln w="0">
            <a:noFill/>
          </a:ln>
        </p:spPr>
        <p:txBody>
          <a:bodyPr anchor="ctr">
            <a:normAutofit fontScale="97619"/>
          </a:bodyPr>
          <a:lstStyle/>
          <a:p>
            <a:pPr algn="l">
              <a:defRPr sz="1050" b="0">
                <a:solidFill>
                  <a:srgbClr val="C2D3DD"/>
                </a:solidFill>
                <a:latin typeface="Bitstream Charter"/>
                <a:ea typeface="Bitstream Charter"/>
                <a:cs typeface="Bitstream Charter"/>
              </a:defRPr>
            </a:pPr>
            <a:r>
              <a:rPr sz="1050" b="0">
                <a:solidFill>
                  <a:srgbClr val="C2D3DD"/>
                </a:solidFill>
                <a:latin typeface="Bitstream Charter"/>
                <a:ea typeface="Bitstream Charter"/>
                <a:cs typeface="Bitstream Charter"/>
              </a:rPr>
              <a:t>Sala Milano · Building 2 · Pala Todisco, Pisa</a:t>
            </a:r>
          </a:p>
        </p:txBody>
      </p:sp>
      <p:sp>
        <p:nvSpPr>
          <p:cNvPr id="13" name="Rettangolo 12">
            <a:extLst>
              <a:ext uri="{FF2B5EF4-FFF2-40B4-BE49-F238E27FC236}">
                <a16:creationId xmlns:a16="http://schemas.microsoft.com/office/drawing/2014/main" id="{43788F04-B5C8-4E5A-9446-67175405C6B6}"/>
              </a:ext>
            </a:extLst>
          </p:cNvPr>
          <p:cNvSpPr>
            <a:spLocks noGrp="1"/>
          </p:cNvSpPr>
          <p:nvPr/>
        </p:nvSpPr>
        <p:spPr>
          <a:xfrm>
            <a:off x="628650" y="5905500"/>
            <a:ext cx="4762500" cy="209550"/>
          </a:xfrm>
          <a:prstGeom prst="rect">
            <a:avLst/>
          </a:prstGeom>
          <a:noFill/>
          <a:ln w="0">
            <a:noFill/>
          </a:ln>
        </p:spPr>
        <p:txBody>
          <a:bodyPr anchor="ctr">
            <a:normAutofit fontScale="93939"/>
          </a:bodyPr>
          <a:lstStyle/>
          <a:p>
            <a:pPr algn="l">
              <a:defRPr sz="825" b="1">
                <a:solidFill>
                  <a:srgbClr val="FF5F63"/>
                </a:solidFill>
                <a:latin typeface="Bitstream Charter"/>
                <a:ea typeface="Bitstream Charter"/>
                <a:cs typeface="Bitstream Charter"/>
              </a:defRPr>
            </a:pPr>
            <a:r>
              <a:rPr sz="825" b="1">
                <a:solidFill>
                  <a:srgbClr val="FF5F63"/>
                </a:solidFill>
                <a:latin typeface="Bitstream Charter"/>
                <a:ea typeface="Bitstream Charter"/>
                <a:cs typeface="Bitstream Charter"/>
              </a:rPr>
              <a:t>SCALPEL, SCOPE, OR SYRINGE?</a:t>
            </a:r>
          </a:p>
        </p:txBody>
      </p:sp>
    </p:spTree>
    <p:extLst>
      <p:ext uri="{BB962C8B-B14F-4D97-AF65-F5344CB8AC3E}">
        <p14:creationId xmlns:p14="http://schemas.microsoft.com/office/powerpoint/2010/main" val="93213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B3D"/>
        </a:solidFill>
        <a:effectLst/>
      </p:bgPr>
    </p:bg>
    <p:spTree>
      <p:nvGrpSpPr>
        <p:cNvPr id="1" name=""/>
        <p:cNvGrpSpPr/>
        <p:nvPr/>
      </p:nvGrpSpPr>
      <p:grpSpPr>
        <a:xfrm>
          <a:off x="0" y="0"/>
          <a:ext cx="0" cy="0"/>
          <a:chOff x="0" y="0"/>
          <a:chExt cx="0" cy="0"/>
        </a:xfrm>
      </p:grpSpPr>
      <p:pic>
        <p:nvPicPr>
          <p:cNvPr id="21" name="Immagine 20"/>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1E950968-9C8A-4884-98E3-540755752FB9}"/>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4FC3D7"/>
                </a:solidFill>
                <a:latin typeface="Bitstream Charter"/>
                <a:ea typeface="Bitstream Charter"/>
                <a:cs typeface="Bitstream Charter"/>
              </a:defRPr>
            </a:pPr>
            <a:r>
              <a:rPr sz="975" b="1">
                <a:solidFill>
                  <a:srgbClr val="4FC3D7"/>
                </a:solidFill>
                <a:latin typeface="Bitstream Charter"/>
                <a:ea typeface="Bitstream Charter"/>
                <a:cs typeface="Bitstream Charter"/>
              </a:rPr>
              <a:t>THE QUESTION BEHIND THE TITLE</a:t>
            </a:r>
          </a:p>
        </p:txBody>
      </p:sp>
      <p:sp>
        <p:nvSpPr>
          <p:cNvPr id="3" name="Rettangolo 2">
            <a:extLst>
              <a:ext uri="{FF2B5EF4-FFF2-40B4-BE49-F238E27FC236}">
                <a16:creationId xmlns:a16="http://schemas.microsoft.com/office/drawing/2014/main" id="{04320ECF-FF98-4C77-A759-6957DDD5BE46}"/>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Three tests for a durable surgical platform</a:t>
            </a:r>
          </a:p>
        </p:txBody>
      </p:sp>
      <p:sp>
        <p:nvSpPr>
          <p:cNvPr id="4" name="Rettangolo 3">
            <a:extLst>
              <a:ext uri="{FF2B5EF4-FFF2-40B4-BE49-F238E27FC236}">
                <a16:creationId xmlns:a16="http://schemas.microsoft.com/office/drawing/2014/main" id="{636FB4AC-52CA-4156-8B1B-DE573DC7341A}"/>
              </a:ext>
            </a:extLst>
          </p:cNvPr>
          <p:cNvSpPr>
            <a:spLocks noGrp="1"/>
          </p:cNvSpPr>
          <p:nvPr/>
        </p:nvSpPr>
        <p:spPr>
          <a:xfrm>
            <a:off x="609600" y="6324600"/>
            <a:ext cx="10953750" cy="9525"/>
          </a:xfrm>
          <a:prstGeom prst="rect">
            <a:avLst/>
          </a:prstGeom>
          <a:solidFill>
            <a:srgbClr val="36536A"/>
          </a:solidFill>
          <a:ln w="0">
            <a:noFill/>
          </a:ln>
        </p:spPr>
        <p:txBody>
          <a:bodyPr/>
          <a:lstStyle/>
          <a:p>
            <a:endParaRPr lang="it-IT"/>
          </a:p>
        </p:txBody>
      </p:sp>
      <p:sp>
        <p:nvSpPr>
          <p:cNvPr id="5" name="Rettangolo 4">
            <a:extLst>
              <a:ext uri="{FF2B5EF4-FFF2-40B4-BE49-F238E27FC236}">
                <a16:creationId xmlns:a16="http://schemas.microsoft.com/office/drawing/2014/main" id="{44A9E874-B81D-4AB2-9DEA-F025FAE2F8B1}"/>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A9C7D4"/>
                </a:solidFill>
                <a:latin typeface="Bitstream Charter"/>
                <a:ea typeface="Bitstream Charter"/>
                <a:cs typeface="Bitstream Charter"/>
              </a:defRPr>
            </a:pPr>
            <a:r>
              <a:rPr sz="750" b="1">
                <a:solidFill>
                  <a:srgbClr val="A9C7D4"/>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507B224C-5C5C-4B88-BCE1-BF4AF28DF379}"/>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4E213E4C-2735-4462-94A0-11006D371900}"/>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02</a:t>
            </a:r>
          </a:p>
        </p:txBody>
      </p:sp>
      <p:sp>
        <p:nvSpPr>
          <p:cNvPr id="8" name="Rettangolo 7">
            <a:extLst>
              <a:ext uri="{FF2B5EF4-FFF2-40B4-BE49-F238E27FC236}">
                <a16:creationId xmlns:a16="http://schemas.microsoft.com/office/drawing/2014/main" id="{B59D8B40-9681-4A7F-9A38-9A107293FD46}"/>
              </a:ext>
            </a:extLst>
          </p:cNvPr>
          <p:cNvSpPr>
            <a:spLocks noGrp="1"/>
          </p:cNvSpPr>
          <p:nvPr/>
        </p:nvSpPr>
        <p:spPr>
          <a:xfrm>
            <a:off x="781050" y="1714500"/>
            <a:ext cx="666750" cy="523875"/>
          </a:xfrm>
          <a:prstGeom prst="rect">
            <a:avLst/>
          </a:prstGeom>
          <a:noFill/>
          <a:ln w="0">
            <a:noFill/>
          </a:ln>
        </p:spPr>
        <p:txBody>
          <a:bodyPr anchor="ctr">
            <a:normAutofit/>
          </a:bodyPr>
          <a:lstStyle/>
          <a:p>
            <a:pPr algn="l">
              <a:defRPr sz="2325" b="1">
                <a:solidFill>
                  <a:srgbClr val="4FC3D7"/>
                </a:solidFill>
                <a:latin typeface="Bitstream Charter"/>
                <a:ea typeface="Bitstream Charter"/>
                <a:cs typeface="Bitstream Charter"/>
              </a:defRPr>
            </a:pPr>
            <a:r>
              <a:rPr sz="2325" b="1">
                <a:solidFill>
                  <a:srgbClr val="4FC3D7"/>
                </a:solidFill>
                <a:latin typeface="Bitstream Charter"/>
                <a:ea typeface="Bitstream Charter"/>
                <a:cs typeface="Bitstream Charter"/>
              </a:rPr>
              <a:t>01</a:t>
            </a:r>
          </a:p>
        </p:txBody>
      </p:sp>
      <p:sp>
        <p:nvSpPr>
          <p:cNvPr id="9" name="Rettangolo 8">
            <a:extLst>
              <a:ext uri="{FF2B5EF4-FFF2-40B4-BE49-F238E27FC236}">
                <a16:creationId xmlns:a16="http://schemas.microsoft.com/office/drawing/2014/main" id="{865310A9-8A9F-471F-824C-351C52E0CE0F}"/>
              </a:ext>
            </a:extLst>
          </p:cNvPr>
          <p:cNvSpPr>
            <a:spLocks noGrp="1"/>
          </p:cNvSpPr>
          <p:nvPr/>
        </p:nvSpPr>
        <p:spPr>
          <a:xfrm>
            <a:off x="781050" y="2333625"/>
            <a:ext cx="2857500" cy="323850"/>
          </a:xfrm>
          <a:prstGeom prst="rect">
            <a:avLst/>
          </a:prstGeom>
          <a:noFill/>
          <a:ln w="0">
            <a:noFill/>
          </a:ln>
        </p:spPr>
        <p:txBody>
          <a:bodyPr anchor="ctr">
            <a:normAutofit/>
          </a:bodyPr>
          <a:lstStyle/>
          <a:p>
            <a:pPr algn="l">
              <a:defRPr sz="1275" b="1">
                <a:solidFill>
                  <a:srgbClr val="FFFFFF"/>
                </a:solidFill>
                <a:latin typeface="Bitstream Charter"/>
                <a:ea typeface="Bitstream Charter"/>
                <a:cs typeface="Bitstream Charter"/>
              </a:defRPr>
            </a:pPr>
            <a:r>
              <a:rPr sz="1275" b="1">
                <a:solidFill>
                  <a:srgbClr val="FFFFFF"/>
                </a:solidFill>
                <a:latin typeface="Bitstream Charter"/>
                <a:ea typeface="Bitstream Charter"/>
                <a:cs typeface="Bitstream Charter"/>
              </a:rPr>
              <a:t>REACH</a:t>
            </a:r>
          </a:p>
        </p:txBody>
      </p:sp>
      <p:sp>
        <p:nvSpPr>
          <p:cNvPr id="10" name="Rettangolo 9">
            <a:extLst>
              <a:ext uri="{FF2B5EF4-FFF2-40B4-BE49-F238E27FC236}">
                <a16:creationId xmlns:a16="http://schemas.microsoft.com/office/drawing/2014/main" id="{FD60358B-C9E6-4F0F-B46F-69B1C12FD661}"/>
              </a:ext>
            </a:extLst>
          </p:cNvPr>
          <p:cNvSpPr>
            <a:spLocks noGrp="1"/>
          </p:cNvSpPr>
          <p:nvPr/>
        </p:nvSpPr>
        <p:spPr>
          <a:xfrm>
            <a:off x="781050" y="2781300"/>
            <a:ext cx="2905125" cy="914400"/>
          </a:xfrm>
          <a:prstGeom prst="rect">
            <a:avLst/>
          </a:prstGeom>
          <a:noFill/>
          <a:ln w="0">
            <a:noFill/>
          </a:ln>
        </p:spPr>
        <p:txBody>
          <a:bodyPr anchor="ctr">
            <a:normAutofit/>
          </a:bodyPr>
          <a:lstStyle/>
          <a:p>
            <a:pPr algn="l">
              <a:defRPr sz="2025" b="1">
                <a:solidFill>
                  <a:srgbClr val="C8D7DF"/>
                </a:solidFill>
                <a:latin typeface="Bitstream Charter"/>
                <a:ea typeface="Bitstream Charter"/>
                <a:cs typeface="Bitstream Charter"/>
              </a:defRPr>
            </a:pPr>
            <a:r>
              <a:rPr sz="2025" b="1">
                <a:solidFill>
                  <a:srgbClr val="C8D7DF"/>
                </a:solidFill>
                <a:latin typeface="Bitstream Charter"/>
                <a:ea typeface="Bitstream Charter"/>
                <a:cs typeface="Bitstream Charter"/>
              </a:rPr>
              <a:t>Can most health systems sustain it?</a:t>
            </a:r>
          </a:p>
        </p:txBody>
      </p:sp>
      <p:sp>
        <p:nvSpPr>
          <p:cNvPr id="11" name="Rettangolo 10">
            <a:extLst>
              <a:ext uri="{FF2B5EF4-FFF2-40B4-BE49-F238E27FC236}">
                <a16:creationId xmlns:a16="http://schemas.microsoft.com/office/drawing/2014/main" id="{9DC7B460-E933-432E-8DAB-029F4A2B96F3}"/>
              </a:ext>
            </a:extLst>
          </p:cNvPr>
          <p:cNvSpPr>
            <a:spLocks noGrp="1"/>
          </p:cNvSpPr>
          <p:nvPr/>
        </p:nvSpPr>
        <p:spPr>
          <a:xfrm>
            <a:off x="3924300" y="1809750"/>
            <a:ext cx="9525" cy="2381250"/>
          </a:xfrm>
          <a:prstGeom prst="rect">
            <a:avLst/>
          </a:prstGeom>
          <a:solidFill>
            <a:srgbClr val="34546A"/>
          </a:solidFill>
          <a:ln w="0">
            <a:noFill/>
          </a:ln>
        </p:spPr>
        <p:txBody>
          <a:bodyPr/>
          <a:lstStyle/>
          <a:p>
            <a:endParaRPr lang="it-IT"/>
          </a:p>
        </p:txBody>
      </p:sp>
      <p:sp>
        <p:nvSpPr>
          <p:cNvPr id="12" name="Rettangolo 11">
            <a:extLst>
              <a:ext uri="{FF2B5EF4-FFF2-40B4-BE49-F238E27FC236}">
                <a16:creationId xmlns:a16="http://schemas.microsoft.com/office/drawing/2014/main" id="{A9798401-51F7-446F-8BE3-70DE6A5B5895}"/>
              </a:ext>
            </a:extLst>
          </p:cNvPr>
          <p:cNvSpPr>
            <a:spLocks noGrp="1"/>
          </p:cNvSpPr>
          <p:nvPr/>
        </p:nvSpPr>
        <p:spPr>
          <a:xfrm>
            <a:off x="4562475" y="1714500"/>
            <a:ext cx="666750" cy="523875"/>
          </a:xfrm>
          <a:prstGeom prst="rect">
            <a:avLst/>
          </a:prstGeom>
          <a:noFill/>
          <a:ln w="0">
            <a:noFill/>
          </a:ln>
        </p:spPr>
        <p:txBody>
          <a:bodyPr anchor="ctr">
            <a:normAutofit/>
          </a:bodyPr>
          <a:lstStyle/>
          <a:p>
            <a:pPr algn="l">
              <a:defRPr sz="2325" b="1">
                <a:solidFill>
                  <a:srgbClr val="4FC3D7"/>
                </a:solidFill>
                <a:latin typeface="Bitstream Charter"/>
                <a:ea typeface="Bitstream Charter"/>
                <a:cs typeface="Bitstream Charter"/>
              </a:defRPr>
            </a:pPr>
            <a:r>
              <a:rPr sz="2325" b="1" dirty="0">
                <a:solidFill>
                  <a:srgbClr val="4FC3D7"/>
                </a:solidFill>
                <a:latin typeface="Bitstream Charter"/>
                <a:ea typeface="Bitstream Charter"/>
                <a:cs typeface="Bitstream Charter"/>
              </a:rPr>
              <a:t>02</a:t>
            </a:r>
          </a:p>
        </p:txBody>
      </p:sp>
      <p:sp>
        <p:nvSpPr>
          <p:cNvPr id="13" name="Rettangolo 12">
            <a:extLst>
              <a:ext uri="{FF2B5EF4-FFF2-40B4-BE49-F238E27FC236}">
                <a16:creationId xmlns:a16="http://schemas.microsoft.com/office/drawing/2014/main" id="{4AFD56AB-58EE-495A-9399-53E16ACE78B5}"/>
              </a:ext>
            </a:extLst>
          </p:cNvPr>
          <p:cNvSpPr>
            <a:spLocks noGrp="1"/>
          </p:cNvSpPr>
          <p:nvPr/>
        </p:nvSpPr>
        <p:spPr>
          <a:xfrm>
            <a:off x="4562475" y="2333625"/>
            <a:ext cx="2857500" cy="323850"/>
          </a:xfrm>
          <a:prstGeom prst="rect">
            <a:avLst/>
          </a:prstGeom>
          <a:noFill/>
          <a:ln w="0">
            <a:noFill/>
          </a:ln>
        </p:spPr>
        <p:txBody>
          <a:bodyPr anchor="ctr">
            <a:normAutofit/>
          </a:bodyPr>
          <a:lstStyle/>
          <a:p>
            <a:pPr algn="l">
              <a:defRPr sz="1275" b="1">
                <a:solidFill>
                  <a:srgbClr val="FFFFFF"/>
                </a:solidFill>
                <a:latin typeface="Bitstream Charter"/>
                <a:ea typeface="Bitstream Charter"/>
                <a:cs typeface="Bitstream Charter"/>
              </a:defRPr>
            </a:pPr>
            <a:r>
              <a:rPr sz="1275" b="1">
                <a:solidFill>
                  <a:srgbClr val="FFFFFF"/>
                </a:solidFill>
                <a:latin typeface="Bitstream Charter"/>
                <a:ea typeface="Bitstream Charter"/>
                <a:cs typeface="Bitstream Charter"/>
              </a:rPr>
              <a:t>RESCUE</a:t>
            </a:r>
          </a:p>
        </p:txBody>
      </p:sp>
      <p:sp>
        <p:nvSpPr>
          <p:cNvPr id="14" name="Rettangolo 13">
            <a:extLst>
              <a:ext uri="{FF2B5EF4-FFF2-40B4-BE49-F238E27FC236}">
                <a16:creationId xmlns:a16="http://schemas.microsoft.com/office/drawing/2014/main" id="{A2143C9B-981D-4EF1-8279-7628507A642D}"/>
              </a:ext>
            </a:extLst>
          </p:cNvPr>
          <p:cNvSpPr>
            <a:spLocks noGrp="1"/>
          </p:cNvSpPr>
          <p:nvPr/>
        </p:nvSpPr>
        <p:spPr>
          <a:xfrm>
            <a:off x="4562475" y="2781300"/>
            <a:ext cx="2905125" cy="914400"/>
          </a:xfrm>
          <a:prstGeom prst="rect">
            <a:avLst/>
          </a:prstGeom>
          <a:noFill/>
          <a:ln w="0">
            <a:noFill/>
          </a:ln>
        </p:spPr>
        <p:txBody>
          <a:bodyPr anchor="ctr">
            <a:normAutofit fontScale="98206"/>
          </a:bodyPr>
          <a:lstStyle/>
          <a:p>
            <a:pPr algn="l">
              <a:defRPr sz="2025" b="1">
                <a:solidFill>
                  <a:srgbClr val="C8D7DF"/>
                </a:solidFill>
                <a:latin typeface="Bitstream Charter"/>
                <a:ea typeface="Bitstream Charter"/>
                <a:cs typeface="Bitstream Charter"/>
              </a:defRPr>
            </a:pPr>
            <a:r>
              <a:rPr sz="2025" b="1">
                <a:solidFill>
                  <a:srgbClr val="C8D7DF"/>
                </a:solidFill>
                <a:latin typeface="Bitstream Charter"/>
                <a:ea typeface="Bitstream Charter"/>
                <a:cs typeface="Bitstream Charter"/>
              </a:rPr>
              <a:t>Is it available when the patient cannot wait?</a:t>
            </a:r>
          </a:p>
        </p:txBody>
      </p:sp>
      <p:sp>
        <p:nvSpPr>
          <p:cNvPr id="15" name="Rettangolo 14">
            <a:extLst>
              <a:ext uri="{FF2B5EF4-FFF2-40B4-BE49-F238E27FC236}">
                <a16:creationId xmlns:a16="http://schemas.microsoft.com/office/drawing/2014/main" id="{E3302B8A-E2D5-4B83-87A6-578EC4D26ABE}"/>
              </a:ext>
            </a:extLst>
          </p:cNvPr>
          <p:cNvSpPr>
            <a:spLocks noGrp="1"/>
          </p:cNvSpPr>
          <p:nvPr/>
        </p:nvSpPr>
        <p:spPr>
          <a:xfrm>
            <a:off x="7705725" y="1809750"/>
            <a:ext cx="9525" cy="2381250"/>
          </a:xfrm>
          <a:prstGeom prst="rect">
            <a:avLst/>
          </a:prstGeom>
          <a:solidFill>
            <a:srgbClr val="34546A"/>
          </a:solidFill>
          <a:ln w="0">
            <a:noFill/>
          </a:ln>
        </p:spPr>
        <p:txBody>
          <a:bodyPr/>
          <a:lstStyle/>
          <a:p>
            <a:endParaRPr lang="it-IT"/>
          </a:p>
        </p:txBody>
      </p:sp>
      <p:sp>
        <p:nvSpPr>
          <p:cNvPr id="16" name="Rettangolo 15">
            <a:extLst>
              <a:ext uri="{FF2B5EF4-FFF2-40B4-BE49-F238E27FC236}">
                <a16:creationId xmlns:a16="http://schemas.microsoft.com/office/drawing/2014/main" id="{338ACA24-8987-41B8-9ED5-09E67A82D59F}"/>
              </a:ext>
            </a:extLst>
          </p:cNvPr>
          <p:cNvSpPr>
            <a:spLocks noGrp="1"/>
          </p:cNvSpPr>
          <p:nvPr/>
        </p:nvSpPr>
        <p:spPr>
          <a:xfrm>
            <a:off x="8343900" y="1714500"/>
            <a:ext cx="666750" cy="523875"/>
          </a:xfrm>
          <a:prstGeom prst="rect">
            <a:avLst/>
          </a:prstGeom>
          <a:noFill/>
          <a:ln w="0">
            <a:noFill/>
          </a:ln>
        </p:spPr>
        <p:txBody>
          <a:bodyPr anchor="ctr">
            <a:normAutofit/>
          </a:bodyPr>
          <a:lstStyle/>
          <a:p>
            <a:pPr algn="l">
              <a:defRPr sz="2325" b="1">
                <a:solidFill>
                  <a:srgbClr val="FF5F63"/>
                </a:solidFill>
                <a:latin typeface="Bitstream Charter"/>
                <a:ea typeface="Bitstream Charter"/>
                <a:cs typeface="Bitstream Charter"/>
              </a:defRPr>
            </a:pPr>
            <a:r>
              <a:rPr sz="2325" b="1" dirty="0">
                <a:solidFill>
                  <a:srgbClr val="FF5F63"/>
                </a:solidFill>
                <a:latin typeface="Bitstream Charter"/>
                <a:ea typeface="Bitstream Charter"/>
                <a:cs typeface="Bitstream Charter"/>
              </a:rPr>
              <a:t>03</a:t>
            </a:r>
          </a:p>
        </p:txBody>
      </p:sp>
      <p:sp>
        <p:nvSpPr>
          <p:cNvPr id="17" name="Rettangolo 16">
            <a:extLst>
              <a:ext uri="{FF2B5EF4-FFF2-40B4-BE49-F238E27FC236}">
                <a16:creationId xmlns:a16="http://schemas.microsoft.com/office/drawing/2014/main" id="{81990CE3-A39A-405A-9E88-5789934ECCC8}"/>
              </a:ext>
            </a:extLst>
          </p:cNvPr>
          <p:cNvSpPr>
            <a:spLocks noGrp="1"/>
          </p:cNvSpPr>
          <p:nvPr/>
        </p:nvSpPr>
        <p:spPr>
          <a:xfrm>
            <a:off x="8343900" y="2333625"/>
            <a:ext cx="2857500" cy="323850"/>
          </a:xfrm>
          <a:prstGeom prst="rect">
            <a:avLst/>
          </a:prstGeom>
          <a:noFill/>
          <a:ln w="0">
            <a:noFill/>
          </a:ln>
        </p:spPr>
        <p:txBody>
          <a:bodyPr anchor="ctr">
            <a:normAutofit/>
          </a:bodyPr>
          <a:lstStyle/>
          <a:p>
            <a:pPr algn="l">
              <a:defRPr sz="1275" b="1">
                <a:solidFill>
                  <a:srgbClr val="FFFFFF"/>
                </a:solidFill>
                <a:latin typeface="Bitstream Charter"/>
                <a:ea typeface="Bitstream Charter"/>
                <a:cs typeface="Bitstream Charter"/>
              </a:defRPr>
            </a:pPr>
            <a:r>
              <a:rPr sz="1275" b="1">
                <a:solidFill>
                  <a:srgbClr val="FFFFFF"/>
                </a:solidFill>
                <a:latin typeface="Bitstream Charter"/>
                <a:ea typeface="Bitstream Charter"/>
                <a:cs typeface="Bitstream Charter"/>
              </a:rPr>
              <a:t>TRANSFER</a:t>
            </a:r>
          </a:p>
        </p:txBody>
      </p:sp>
      <p:sp>
        <p:nvSpPr>
          <p:cNvPr id="18" name="Rettangolo 17">
            <a:extLst>
              <a:ext uri="{FF2B5EF4-FFF2-40B4-BE49-F238E27FC236}">
                <a16:creationId xmlns:a16="http://schemas.microsoft.com/office/drawing/2014/main" id="{78E63178-8157-43FD-964F-A10BD9F6CF02}"/>
              </a:ext>
            </a:extLst>
          </p:cNvPr>
          <p:cNvSpPr>
            <a:spLocks noGrp="1"/>
          </p:cNvSpPr>
          <p:nvPr/>
        </p:nvSpPr>
        <p:spPr>
          <a:xfrm>
            <a:off x="8343900" y="2781300"/>
            <a:ext cx="2905125" cy="914400"/>
          </a:xfrm>
          <a:prstGeom prst="rect">
            <a:avLst/>
          </a:prstGeom>
          <a:noFill/>
          <a:ln w="0">
            <a:noFill/>
          </a:ln>
        </p:spPr>
        <p:txBody>
          <a:bodyPr anchor="ctr">
            <a:normAutofit/>
          </a:bodyPr>
          <a:lstStyle/>
          <a:p>
            <a:pPr algn="l">
              <a:defRPr sz="2025" b="1">
                <a:solidFill>
                  <a:srgbClr val="C8D7DF"/>
                </a:solidFill>
                <a:latin typeface="Bitstream Charter"/>
                <a:ea typeface="Bitstream Charter"/>
                <a:cs typeface="Bitstream Charter"/>
              </a:defRPr>
            </a:pPr>
            <a:r>
              <a:rPr sz="2025" b="1">
                <a:solidFill>
                  <a:srgbClr val="C8D7DF"/>
                </a:solidFill>
                <a:latin typeface="Bitstream Charter"/>
                <a:ea typeface="Bitstream Charter"/>
                <a:cs typeface="Bitstream Charter"/>
              </a:rPr>
              <a:t>Does it preserve skills across platforms?</a:t>
            </a:r>
          </a:p>
        </p:txBody>
      </p:sp>
      <p:sp>
        <p:nvSpPr>
          <p:cNvPr id="19" name="Rettangolo con angoli arrotondati 18">
            <a:extLst>
              <a:ext uri="{FF2B5EF4-FFF2-40B4-BE49-F238E27FC236}">
                <a16:creationId xmlns:a16="http://schemas.microsoft.com/office/drawing/2014/main" id="{FA7587AD-26F8-46C8-911E-189D80D34218}"/>
              </a:ext>
            </a:extLst>
          </p:cNvPr>
          <p:cNvSpPr>
            <a:spLocks noGrp="1"/>
          </p:cNvSpPr>
          <p:nvPr/>
        </p:nvSpPr>
        <p:spPr>
          <a:xfrm>
            <a:off x="1524000" y="4695825"/>
            <a:ext cx="9144000" cy="790575"/>
          </a:xfrm>
          <a:prstGeom prst="roundRect">
            <a:avLst>
              <a:gd name="adj" fmla="val 19277"/>
            </a:avLst>
          </a:prstGeom>
          <a:solidFill>
            <a:srgbClr val="0C2D4A"/>
          </a:solidFill>
          <a:ln w="0">
            <a:noFill/>
          </a:ln>
        </p:spPr>
        <p:txBody>
          <a:bodyPr/>
          <a:lstStyle/>
          <a:p>
            <a:endParaRPr lang="it-IT"/>
          </a:p>
        </p:txBody>
      </p:sp>
      <p:sp>
        <p:nvSpPr>
          <p:cNvPr id="20" name="Rettangolo 19">
            <a:extLst>
              <a:ext uri="{FF2B5EF4-FFF2-40B4-BE49-F238E27FC236}">
                <a16:creationId xmlns:a16="http://schemas.microsoft.com/office/drawing/2014/main" id="{2D50E721-03C7-48D8-B431-4E0EB2A8FE08}"/>
              </a:ext>
            </a:extLst>
          </p:cNvPr>
          <p:cNvSpPr>
            <a:spLocks noGrp="1"/>
          </p:cNvSpPr>
          <p:nvPr/>
        </p:nvSpPr>
        <p:spPr>
          <a:xfrm>
            <a:off x="1905000" y="4838700"/>
            <a:ext cx="8382000" cy="514350"/>
          </a:xfrm>
          <a:prstGeom prst="rect">
            <a:avLst/>
          </a:prstGeom>
          <a:noFill/>
          <a:ln w="0">
            <a:noFill/>
          </a:ln>
        </p:spPr>
        <p:txBody>
          <a:bodyPr anchor="ctr">
            <a:normAutofit fontScale="91164"/>
          </a:bodyPr>
          <a:lstStyle/>
          <a:p>
            <a:pPr algn="ctr">
              <a:defRPr sz="2175" b="1">
                <a:solidFill>
                  <a:srgbClr val="4FC3D7"/>
                </a:solidFill>
                <a:latin typeface="Bitstream Charter"/>
                <a:ea typeface="Bitstream Charter"/>
                <a:cs typeface="Bitstream Charter"/>
              </a:defRPr>
            </a:pPr>
            <a:r>
              <a:rPr sz="2175" b="1" dirty="0">
                <a:solidFill>
                  <a:srgbClr val="4FC3D7"/>
                </a:solidFill>
                <a:latin typeface="Bitstream Charter"/>
                <a:ea typeface="Bitstream Charter"/>
                <a:cs typeface="Bitstream Charter"/>
              </a:rPr>
              <a:t>The future is determined by deployment, availability and competence.</a:t>
            </a:r>
          </a:p>
        </p:txBody>
      </p:sp>
    </p:spTree>
    <p:extLst>
      <p:ext uri="{BB962C8B-B14F-4D97-AF65-F5344CB8AC3E}">
        <p14:creationId xmlns:p14="http://schemas.microsoft.com/office/powerpoint/2010/main" val="143488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2000"/>
                                        <p:tgtEl>
                                          <p:spTgt spid="1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ircle(in)">
                                      <p:cBhvr>
                                        <p:cTn id="13" dur="20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ircle(in)">
                                      <p:cBhvr>
                                        <p:cTn id="18" dur="2000"/>
                                        <p:tgtEl>
                                          <p:spTgt spid="16"/>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circle(in)">
                                      <p:cBhvr>
                                        <p:cTn id="21" dur="2000"/>
                                        <p:tgtEl>
                                          <p:spTgt spid="17"/>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circle(in)">
                                      <p:cBhvr>
                                        <p:cTn id="24" dur="2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circle(in)">
                                      <p:cBhvr>
                                        <p:cTn id="29"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P spid="17" grpId="0"/>
      <p:bldP spid="18"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16" name="Immagine 15"/>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FCC228EA-78D3-4D03-92C4-406A79254E71}"/>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THE FIRST PLATFORM SHIFT</a:t>
            </a:r>
          </a:p>
        </p:txBody>
      </p:sp>
      <p:sp>
        <p:nvSpPr>
          <p:cNvPr id="3" name="Rettangolo 2">
            <a:extLst>
              <a:ext uri="{FF2B5EF4-FFF2-40B4-BE49-F238E27FC236}">
                <a16:creationId xmlns:a16="http://schemas.microsoft.com/office/drawing/2014/main" id="{F2784C0C-A027-4B32-BAC5-AF7510E22EDA}"/>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Laparoscopy enabled MBS to scale worldwide</a:t>
            </a:r>
          </a:p>
        </p:txBody>
      </p:sp>
      <p:sp>
        <p:nvSpPr>
          <p:cNvPr id="4" name="Rettangolo 3">
            <a:extLst>
              <a:ext uri="{FF2B5EF4-FFF2-40B4-BE49-F238E27FC236}">
                <a16:creationId xmlns:a16="http://schemas.microsoft.com/office/drawing/2014/main" id="{89C64D68-7D35-4665-9DDA-ECBEA86A4823}"/>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911A8CBD-3C00-43D5-875E-7EBD594ABA67}"/>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EB13572B-70A1-453A-9828-C92097D249CD}"/>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FA79266E-420D-4D0A-8D1C-EC60C862CE78}"/>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03</a:t>
            </a:r>
          </a:p>
        </p:txBody>
      </p:sp>
      <p:graphicFrame>
        <p:nvGraphicFramePr>
          <p:cNvPr id="23" name="Chart"/>
          <p:cNvGraphicFramePr/>
          <p:nvPr/>
        </p:nvGraphicFramePr>
        <p:xfrm>
          <a:off x="571500" y="1476375"/>
          <a:ext cx="7810500"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9" name="Rettangolo 8">
            <a:extLst>
              <a:ext uri="{FF2B5EF4-FFF2-40B4-BE49-F238E27FC236}">
                <a16:creationId xmlns:a16="http://schemas.microsoft.com/office/drawing/2014/main" id="{0ED3E7E7-96FB-4B27-942C-D26E1717ACDD}"/>
              </a:ext>
            </a:extLst>
          </p:cNvPr>
          <p:cNvSpPr>
            <a:spLocks noGrp="1"/>
          </p:cNvSpPr>
          <p:nvPr/>
        </p:nvSpPr>
        <p:spPr>
          <a:xfrm>
            <a:off x="8763000" y="1619250"/>
            <a:ext cx="2476500" cy="590550"/>
          </a:xfrm>
          <a:prstGeom prst="rect">
            <a:avLst/>
          </a:prstGeom>
          <a:noFill/>
          <a:ln w="0">
            <a:noFill/>
          </a:ln>
        </p:spPr>
        <p:txBody>
          <a:bodyPr anchor="ctr">
            <a:normAutofit fontScale="99242"/>
          </a:bodyPr>
          <a:lstStyle/>
          <a:p>
            <a:pPr algn="ctr">
              <a:defRPr sz="3300" b="1">
                <a:solidFill>
                  <a:srgbClr val="FF5F63"/>
                </a:solidFill>
                <a:latin typeface="Bitstream Charter"/>
                <a:ea typeface="Bitstream Charter"/>
                <a:cs typeface="Bitstream Charter"/>
              </a:defRPr>
            </a:pPr>
            <a:r>
              <a:rPr sz="3300" b="1">
                <a:solidFill>
                  <a:srgbClr val="FF5F63"/>
                </a:solidFill>
                <a:latin typeface="Bitstream Charter"/>
                <a:ea typeface="Bitstream Charter"/>
                <a:cs typeface="Bitstream Charter"/>
              </a:rPr>
              <a:t>4.8×</a:t>
            </a:r>
          </a:p>
        </p:txBody>
      </p:sp>
      <p:sp>
        <p:nvSpPr>
          <p:cNvPr id="10" name="Rettangolo 9">
            <a:extLst>
              <a:ext uri="{FF2B5EF4-FFF2-40B4-BE49-F238E27FC236}">
                <a16:creationId xmlns:a16="http://schemas.microsoft.com/office/drawing/2014/main" id="{B4E9DC9C-8F16-471D-A6F0-018C3CF7D4E5}"/>
              </a:ext>
            </a:extLst>
          </p:cNvPr>
          <p:cNvSpPr>
            <a:spLocks noGrp="1"/>
          </p:cNvSpPr>
          <p:nvPr/>
        </p:nvSpPr>
        <p:spPr>
          <a:xfrm>
            <a:off x="8763000" y="2190750"/>
            <a:ext cx="2476500" cy="533400"/>
          </a:xfrm>
          <a:prstGeom prst="rect">
            <a:avLst/>
          </a:prstGeom>
          <a:noFill/>
          <a:ln w="0">
            <a:noFill/>
          </a:ln>
        </p:spPr>
        <p:txBody>
          <a:bodyPr anchor="ctr">
            <a:normAutofit/>
          </a:bodyPr>
          <a:lstStyle/>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increase from 2003</a:t>
            </a:r>
          </a:p>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to the 2018 peak</a:t>
            </a:r>
          </a:p>
        </p:txBody>
      </p:sp>
      <p:sp>
        <p:nvSpPr>
          <p:cNvPr id="11" name="Rettangolo 10">
            <a:extLst>
              <a:ext uri="{FF2B5EF4-FFF2-40B4-BE49-F238E27FC236}">
                <a16:creationId xmlns:a16="http://schemas.microsoft.com/office/drawing/2014/main" id="{2E303417-EBD0-485A-A0C1-32CDCCD52F16}"/>
              </a:ext>
            </a:extLst>
          </p:cNvPr>
          <p:cNvSpPr>
            <a:spLocks noGrp="1"/>
          </p:cNvSpPr>
          <p:nvPr/>
        </p:nvSpPr>
        <p:spPr>
          <a:xfrm>
            <a:off x="8763000" y="3105150"/>
            <a:ext cx="2476500" cy="590550"/>
          </a:xfrm>
          <a:prstGeom prst="rect">
            <a:avLst/>
          </a:prstGeom>
          <a:noFill/>
          <a:ln w="0">
            <a:noFill/>
          </a:ln>
        </p:spPr>
        <p:txBody>
          <a:bodyPr anchor="ctr">
            <a:normAutofit/>
          </a:bodyPr>
          <a:lstStyle/>
          <a:p>
            <a:pPr algn="ctr">
              <a:defRPr sz="3000" b="1">
                <a:solidFill>
                  <a:srgbClr val="00A8E0"/>
                </a:solidFill>
                <a:latin typeface="Bitstream Charter"/>
                <a:ea typeface="Bitstream Charter"/>
                <a:cs typeface="Bitstream Charter"/>
              </a:defRPr>
            </a:pPr>
            <a:r>
              <a:rPr sz="3000" b="1">
                <a:solidFill>
                  <a:srgbClr val="00A8E0"/>
                </a:solidFill>
                <a:latin typeface="Bitstream Charter"/>
                <a:ea typeface="Bitstream Charter"/>
                <a:cs typeface="Bitstream Charter"/>
              </a:rPr>
              <a:t>95.7%</a:t>
            </a:r>
          </a:p>
        </p:txBody>
      </p:sp>
      <p:sp>
        <p:nvSpPr>
          <p:cNvPr id="12" name="Rettangolo 11">
            <a:extLst>
              <a:ext uri="{FF2B5EF4-FFF2-40B4-BE49-F238E27FC236}">
                <a16:creationId xmlns:a16="http://schemas.microsoft.com/office/drawing/2014/main" id="{6B4260E0-61D7-4A2F-A404-077686E5E216}"/>
              </a:ext>
            </a:extLst>
          </p:cNvPr>
          <p:cNvSpPr>
            <a:spLocks noGrp="1"/>
          </p:cNvSpPr>
          <p:nvPr/>
        </p:nvSpPr>
        <p:spPr>
          <a:xfrm>
            <a:off x="8763000" y="3676650"/>
            <a:ext cx="2476500" cy="533400"/>
          </a:xfrm>
          <a:prstGeom prst="rect">
            <a:avLst/>
          </a:prstGeom>
          <a:noFill/>
          <a:ln w="0">
            <a:noFill/>
          </a:ln>
        </p:spPr>
        <p:txBody>
          <a:bodyPr anchor="ctr">
            <a:normAutofit/>
          </a:bodyPr>
          <a:lstStyle/>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performed laparoscopically</a:t>
            </a:r>
          </a:p>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in 2013</a:t>
            </a:r>
          </a:p>
        </p:txBody>
      </p:sp>
      <p:sp>
        <p:nvSpPr>
          <p:cNvPr id="13" name="Rettangolo con angoli arrotondati 12">
            <a:extLst>
              <a:ext uri="{FF2B5EF4-FFF2-40B4-BE49-F238E27FC236}">
                <a16:creationId xmlns:a16="http://schemas.microsoft.com/office/drawing/2014/main" id="{DFB80C09-6B5E-4FDD-8982-6C05C382C4D0}"/>
              </a:ext>
            </a:extLst>
          </p:cNvPr>
          <p:cNvSpPr>
            <a:spLocks noGrp="1"/>
          </p:cNvSpPr>
          <p:nvPr/>
        </p:nvSpPr>
        <p:spPr>
          <a:xfrm>
            <a:off x="8572500" y="4591050"/>
            <a:ext cx="2857500" cy="800100"/>
          </a:xfrm>
          <a:prstGeom prst="roundRect">
            <a:avLst>
              <a:gd name="adj" fmla="val 14286"/>
            </a:avLst>
          </a:prstGeom>
          <a:solidFill>
            <a:srgbClr val="EAF6FA"/>
          </a:solidFill>
          <a:ln w="0">
            <a:noFill/>
          </a:ln>
        </p:spPr>
        <p:txBody>
          <a:bodyPr/>
          <a:lstStyle/>
          <a:p>
            <a:endParaRPr lang="it-IT"/>
          </a:p>
        </p:txBody>
      </p:sp>
      <p:sp>
        <p:nvSpPr>
          <p:cNvPr id="14" name="Rettangolo 13">
            <a:extLst>
              <a:ext uri="{FF2B5EF4-FFF2-40B4-BE49-F238E27FC236}">
                <a16:creationId xmlns:a16="http://schemas.microsoft.com/office/drawing/2014/main" id="{7A2D4B8E-B635-49C0-852E-A525BCDCF00B}"/>
              </a:ext>
            </a:extLst>
          </p:cNvPr>
          <p:cNvSpPr>
            <a:spLocks noGrp="1"/>
          </p:cNvSpPr>
          <p:nvPr/>
        </p:nvSpPr>
        <p:spPr>
          <a:xfrm>
            <a:off x="8810625" y="4695825"/>
            <a:ext cx="2381250" cy="590550"/>
          </a:xfrm>
          <a:prstGeom prst="rect">
            <a:avLst/>
          </a:prstGeom>
          <a:noFill/>
          <a:ln w="0">
            <a:noFill/>
          </a:ln>
        </p:spPr>
        <p:txBody>
          <a:bodyPr anchor="ctr">
            <a:normAutofit fontScale="80864"/>
          </a:bodyPr>
          <a:lstStyle/>
          <a:p>
            <a:pPr algn="ctr">
              <a:defRPr sz="1350" b="1">
                <a:solidFill>
                  <a:srgbClr val="13243A"/>
                </a:solidFill>
                <a:latin typeface="Bitstream Charter"/>
                <a:ea typeface="Bitstream Charter"/>
                <a:cs typeface="Bitstream Charter"/>
              </a:defRPr>
            </a:pPr>
            <a:r>
              <a:rPr sz="1350" b="1">
                <a:solidFill>
                  <a:srgbClr val="13243A"/>
                </a:solidFill>
                <a:latin typeface="Bitstream Charter"/>
                <a:ea typeface="Bitstream Charter"/>
                <a:cs typeface="Bitstream Charter"/>
              </a:rPr>
              <a:t>2021: 604,099 procedures reported after the pandemic decline.</a:t>
            </a:r>
          </a:p>
        </p:txBody>
      </p:sp>
      <p:sp>
        <p:nvSpPr>
          <p:cNvPr id="15" name="Rettangolo 14">
            <a:extLst>
              <a:ext uri="{FF2B5EF4-FFF2-40B4-BE49-F238E27FC236}">
                <a16:creationId xmlns:a16="http://schemas.microsoft.com/office/drawing/2014/main" id="{832DDE1B-8C56-419B-AE03-407156A5DD3E}"/>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Worldwide survey totals are estimates from different reporting cycles, not a continuous registry.</a:t>
            </a:r>
          </a:p>
        </p:txBody>
      </p:sp>
    </p:spTree>
    <p:extLst>
      <p:ext uri="{BB962C8B-B14F-4D97-AF65-F5344CB8AC3E}">
        <p14:creationId xmlns:p14="http://schemas.microsoft.com/office/powerpoint/2010/main" val="1868489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20" name="Immagine 19"/>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2A6A46FF-8702-42D6-B299-95344316DA61}"/>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LIMITS OF THE LATEST IFSO SURVEY</a:t>
            </a:r>
          </a:p>
        </p:txBody>
      </p:sp>
      <p:sp>
        <p:nvSpPr>
          <p:cNvPr id="3" name="Rettangolo 2">
            <a:extLst>
              <a:ext uri="{FF2B5EF4-FFF2-40B4-BE49-F238E27FC236}">
                <a16:creationId xmlns:a16="http://schemas.microsoft.com/office/drawing/2014/main" id="{06780BF8-5857-47DB-8803-CA4700963624}"/>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The global platform mix remains incompletely measured</a:t>
            </a:r>
          </a:p>
        </p:txBody>
      </p:sp>
      <p:sp>
        <p:nvSpPr>
          <p:cNvPr id="4" name="Rettangolo 3">
            <a:extLst>
              <a:ext uri="{FF2B5EF4-FFF2-40B4-BE49-F238E27FC236}">
                <a16:creationId xmlns:a16="http://schemas.microsoft.com/office/drawing/2014/main" id="{6E8B13FC-4D21-4C61-876C-E2F0FF3EECEC}"/>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A65CD389-0115-4AD5-9461-3F0E53C27E97}"/>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18836963-FF87-40DA-95A8-471BA7511050}"/>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87145C1F-9C9C-4AF2-B4B7-3265EE73C5C1}"/>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04</a:t>
            </a:r>
          </a:p>
        </p:txBody>
      </p:sp>
      <p:sp>
        <p:nvSpPr>
          <p:cNvPr id="8" name="Rettangolo 7">
            <a:extLst>
              <a:ext uri="{FF2B5EF4-FFF2-40B4-BE49-F238E27FC236}">
                <a16:creationId xmlns:a16="http://schemas.microsoft.com/office/drawing/2014/main" id="{011EF646-DFBD-4662-A423-E377629CCF79}"/>
              </a:ext>
            </a:extLst>
          </p:cNvPr>
          <p:cNvSpPr>
            <a:spLocks noGrp="1"/>
          </p:cNvSpPr>
          <p:nvPr/>
        </p:nvSpPr>
        <p:spPr>
          <a:xfrm>
            <a:off x="952500" y="1619250"/>
            <a:ext cx="2857500" cy="685800"/>
          </a:xfrm>
          <a:prstGeom prst="rect">
            <a:avLst/>
          </a:prstGeom>
          <a:noFill/>
          <a:ln w="0">
            <a:noFill/>
          </a:ln>
        </p:spPr>
        <p:txBody>
          <a:bodyPr anchor="ctr">
            <a:normAutofit/>
          </a:bodyPr>
          <a:lstStyle/>
          <a:p>
            <a:pPr algn="ctr">
              <a:defRPr sz="3525" b="1">
                <a:solidFill>
                  <a:srgbClr val="FF5F63"/>
                </a:solidFill>
                <a:latin typeface="Bitstream Charter"/>
                <a:ea typeface="Bitstream Charter"/>
                <a:cs typeface="Bitstream Charter"/>
              </a:defRPr>
            </a:pPr>
            <a:r>
              <a:rPr sz="3525" b="1">
                <a:solidFill>
                  <a:srgbClr val="FF5F63"/>
                </a:solidFill>
                <a:latin typeface="Bitstream Charter"/>
                <a:ea typeface="Bitstream Charter"/>
                <a:cs typeface="Bitstream Charter"/>
              </a:rPr>
              <a:t>57 / 74</a:t>
            </a:r>
          </a:p>
        </p:txBody>
      </p:sp>
      <p:sp>
        <p:nvSpPr>
          <p:cNvPr id="9" name="Rettangolo 8">
            <a:extLst>
              <a:ext uri="{FF2B5EF4-FFF2-40B4-BE49-F238E27FC236}">
                <a16:creationId xmlns:a16="http://schemas.microsoft.com/office/drawing/2014/main" id="{F0DA3ECE-5D34-42A3-8B3A-E8852672ED62}"/>
              </a:ext>
            </a:extLst>
          </p:cNvPr>
          <p:cNvSpPr>
            <a:spLocks noGrp="1"/>
          </p:cNvSpPr>
          <p:nvPr/>
        </p:nvSpPr>
        <p:spPr>
          <a:xfrm>
            <a:off x="952500" y="2286000"/>
            <a:ext cx="2857500" cy="400050"/>
          </a:xfrm>
          <a:prstGeom prst="rect">
            <a:avLst/>
          </a:prstGeom>
          <a:noFill/>
          <a:ln w="0">
            <a:noFill/>
          </a:ln>
        </p:spPr>
        <p:txBody>
          <a:bodyPr anchor="ctr">
            <a:normAutofit/>
          </a:bodyPr>
          <a:lstStyle/>
          <a:p>
            <a:pPr algn="ctr">
              <a:defRPr sz="1350" b="0">
                <a:solidFill>
                  <a:srgbClr val="718191"/>
                </a:solidFill>
                <a:latin typeface="Bitstream Charter"/>
                <a:ea typeface="Bitstream Charter"/>
                <a:cs typeface="Bitstream Charter"/>
              </a:defRPr>
            </a:pPr>
            <a:r>
              <a:rPr sz="1350" b="0">
                <a:solidFill>
                  <a:srgbClr val="718191"/>
                </a:solidFill>
                <a:latin typeface="Bitstream Charter"/>
                <a:ea typeface="Bitstream Charter"/>
                <a:cs typeface="Bitstream Charter"/>
              </a:rPr>
              <a:t>national societies responded</a:t>
            </a:r>
          </a:p>
        </p:txBody>
      </p:sp>
      <p:sp>
        <p:nvSpPr>
          <p:cNvPr id="10" name="Rettangolo 9">
            <a:extLst>
              <a:ext uri="{FF2B5EF4-FFF2-40B4-BE49-F238E27FC236}">
                <a16:creationId xmlns:a16="http://schemas.microsoft.com/office/drawing/2014/main" id="{4F6A42AF-4C34-4E3F-B01F-D5B18CAA2A1D}"/>
              </a:ext>
            </a:extLst>
          </p:cNvPr>
          <p:cNvSpPr>
            <a:spLocks noGrp="1"/>
          </p:cNvSpPr>
          <p:nvPr/>
        </p:nvSpPr>
        <p:spPr>
          <a:xfrm>
            <a:off x="4095750" y="1571625"/>
            <a:ext cx="9525" cy="2857500"/>
          </a:xfrm>
          <a:prstGeom prst="rect">
            <a:avLst/>
          </a:prstGeom>
          <a:solidFill>
            <a:srgbClr val="DCE8EE"/>
          </a:solidFill>
          <a:ln w="0">
            <a:noFill/>
          </a:ln>
        </p:spPr>
        <p:txBody>
          <a:bodyPr/>
          <a:lstStyle/>
          <a:p>
            <a:endParaRPr lang="it-IT"/>
          </a:p>
        </p:txBody>
      </p:sp>
      <p:sp>
        <p:nvSpPr>
          <p:cNvPr id="11" name="Rettangolo 10">
            <a:extLst>
              <a:ext uri="{FF2B5EF4-FFF2-40B4-BE49-F238E27FC236}">
                <a16:creationId xmlns:a16="http://schemas.microsoft.com/office/drawing/2014/main" id="{C1FA0D07-37B2-4074-A6F0-F96BD3D48B34}"/>
              </a:ext>
            </a:extLst>
          </p:cNvPr>
          <p:cNvSpPr>
            <a:spLocks noGrp="1"/>
          </p:cNvSpPr>
          <p:nvPr/>
        </p:nvSpPr>
        <p:spPr>
          <a:xfrm>
            <a:off x="4667250" y="1619250"/>
            <a:ext cx="2857500" cy="685800"/>
          </a:xfrm>
          <a:prstGeom prst="rect">
            <a:avLst/>
          </a:prstGeom>
          <a:noFill/>
          <a:ln w="0">
            <a:noFill/>
          </a:ln>
        </p:spPr>
        <p:txBody>
          <a:bodyPr anchor="ctr">
            <a:normAutofit/>
          </a:bodyPr>
          <a:lstStyle/>
          <a:p>
            <a:pPr algn="ctr">
              <a:defRPr sz="3525" b="1">
                <a:solidFill>
                  <a:srgbClr val="00A8E0"/>
                </a:solidFill>
                <a:latin typeface="Bitstream Charter"/>
                <a:ea typeface="Bitstream Charter"/>
                <a:cs typeface="Bitstream Charter"/>
              </a:defRPr>
            </a:pPr>
            <a:r>
              <a:rPr sz="3525" b="1">
                <a:solidFill>
                  <a:srgbClr val="00A8E0"/>
                </a:solidFill>
                <a:latin typeface="Bitstream Charter"/>
                <a:ea typeface="Bitstream Charter"/>
                <a:cs typeface="Bitstream Charter"/>
              </a:rPr>
              <a:t>42.1%</a:t>
            </a:r>
          </a:p>
        </p:txBody>
      </p:sp>
      <p:sp>
        <p:nvSpPr>
          <p:cNvPr id="12" name="Rettangolo 11">
            <a:extLst>
              <a:ext uri="{FF2B5EF4-FFF2-40B4-BE49-F238E27FC236}">
                <a16:creationId xmlns:a16="http://schemas.microsoft.com/office/drawing/2014/main" id="{E31B5122-FFB6-4F04-B080-6E3C78518D65}"/>
              </a:ext>
            </a:extLst>
          </p:cNvPr>
          <p:cNvSpPr>
            <a:spLocks noGrp="1"/>
          </p:cNvSpPr>
          <p:nvPr/>
        </p:nvSpPr>
        <p:spPr>
          <a:xfrm>
            <a:off x="4667250" y="2286000"/>
            <a:ext cx="2857500" cy="400050"/>
          </a:xfrm>
          <a:prstGeom prst="rect">
            <a:avLst/>
          </a:prstGeom>
          <a:noFill/>
          <a:ln w="0">
            <a:noFill/>
          </a:ln>
        </p:spPr>
        <p:txBody>
          <a:bodyPr anchor="ctr">
            <a:normAutofit/>
          </a:bodyPr>
          <a:lstStyle/>
          <a:p>
            <a:pPr algn="ctr">
              <a:defRPr sz="1350" b="0">
                <a:solidFill>
                  <a:srgbClr val="718191"/>
                </a:solidFill>
                <a:latin typeface="Bitstream Charter"/>
                <a:ea typeface="Bitstream Charter"/>
                <a:cs typeface="Bitstream Charter"/>
              </a:defRPr>
            </a:pPr>
            <a:r>
              <a:rPr sz="1350" b="0">
                <a:solidFill>
                  <a:srgbClr val="718191"/>
                </a:solidFill>
                <a:latin typeface="Bitstream Charter"/>
                <a:ea typeface="Bitstream Charter"/>
                <a:cs typeface="Bitstream Charter"/>
              </a:rPr>
              <a:t>used national registry data</a:t>
            </a:r>
          </a:p>
        </p:txBody>
      </p:sp>
      <p:sp>
        <p:nvSpPr>
          <p:cNvPr id="13" name="Rettangolo 12">
            <a:extLst>
              <a:ext uri="{FF2B5EF4-FFF2-40B4-BE49-F238E27FC236}">
                <a16:creationId xmlns:a16="http://schemas.microsoft.com/office/drawing/2014/main" id="{8A3BA0B3-8318-49D5-BDEA-3887962B864D}"/>
              </a:ext>
            </a:extLst>
          </p:cNvPr>
          <p:cNvSpPr>
            <a:spLocks noGrp="1"/>
          </p:cNvSpPr>
          <p:nvPr/>
        </p:nvSpPr>
        <p:spPr>
          <a:xfrm>
            <a:off x="7810500" y="1571625"/>
            <a:ext cx="9525" cy="2857500"/>
          </a:xfrm>
          <a:prstGeom prst="rect">
            <a:avLst/>
          </a:prstGeom>
          <a:solidFill>
            <a:srgbClr val="DCE8EE"/>
          </a:solidFill>
          <a:ln w="0">
            <a:noFill/>
          </a:ln>
        </p:spPr>
        <p:txBody>
          <a:bodyPr/>
          <a:lstStyle/>
          <a:p>
            <a:endParaRPr lang="it-IT"/>
          </a:p>
        </p:txBody>
      </p:sp>
      <p:sp>
        <p:nvSpPr>
          <p:cNvPr id="14" name="Rettangolo 13">
            <a:extLst>
              <a:ext uri="{FF2B5EF4-FFF2-40B4-BE49-F238E27FC236}">
                <a16:creationId xmlns:a16="http://schemas.microsoft.com/office/drawing/2014/main" id="{0C159E92-14A2-4ACD-A1AD-EC9C2B10D352}"/>
              </a:ext>
            </a:extLst>
          </p:cNvPr>
          <p:cNvSpPr>
            <a:spLocks noGrp="1"/>
          </p:cNvSpPr>
          <p:nvPr/>
        </p:nvSpPr>
        <p:spPr>
          <a:xfrm>
            <a:off x="8382000" y="1619250"/>
            <a:ext cx="2667000" cy="685800"/>
          </a:xfrm>
          <a:prstGeom prst="rect">
            <a:avLst/>
          </a:prstGeom>
          <a:noFill/>
          <a:ln w="0">
            <a:noFill/>
          </a:ln>
        </p:spPr>
        <p:txBody>
          <a:bodyPr anchor="ctr">
            <a:normAutofit/>
          </a:bodyPr>
          <a:lstStyle/>
          <a:p>
            <a:pPr algn="ctr">
              <a:defRPr sz="3525" b="1">
                <a:solidFill>
                  <a:srgbClr val="FF5F63"/>
                </a:solidFill>
                <a:latin typeface="Bitstream Charter"/>
                <a:ea typeface="Bitstream Charter"/>
                <a:cs typeface="Bitstream Charter"/>
              </a:defRPr>
            </a:pPr>
            <a:r>
              <a:rPr sz="3525" b="1">
                <a:solidFill>
                  <a:srgbClr val="FF5F63"/>
                </a:solidFill>
                <a:latin typeface="Bitstream Charter"/>
                <a:ea typeface="Bitstream Charter"/>
                <a:cs typeface="Bitstream Charter"/>
              </a:rPr>
              <a:t>NO</a:t>
            </a:r>
          </a:p>
        </p:txBody>
      </p:sp>
      <p:sp>
        <p:nvSpPr>
          <p:cNvPr id="15" name="Rettangolo 14">
            <a:extLst>
              <a:ext uri="{FF2B5EF4-FFF2-40B4-BE49-F238E27FC236}">
                <a16:creationId xmlns:a16="http://schemas.microsoft.com/office/drawing/2014/main" id="{23791939-865A-4D16-B540-CEC075A88103}"/>
              </a:ext>
            </a:extLst>
          </p:cNvPr>
          <p:cNvSpPr>
            <a:spLocks noGrp="1"/>
          </p:cNvSpPr>
          <p:nvPr/>
        </p:nvSpPr>
        <p:spPr>
          <a:xfrm>
            <a:off x="8143875" y="2238375"/>
            <a:ext cx="3143250" cy="666750"/>
          </a:xfrm>
          <a:prstGeom prst="rect">
            <a:avLst/>
          </a:prstGeom>
          <a:noFill/>
          <a:ln w="0">
            <a:noFill/>
          </a:ln>
        </p:spPr>
        <p:txBody>
          <a:bodyPr anchor="ctr">
            <a:normAutofit/>
          </a:bodyPr>
          <a:lstStyle/>
          <a:p>
            <a:pPr algn="ctr">
              <a:defRPr sz="1350" b="0">
                <a:solidFill>
                  <a:srgbClr val="718191"/>
                </a:solidFill>
                <a:latin typeface="Bitstream Charter"/>
                <a:ea typeface="Bitstream Charter"/>
                <a:cs typeface="Bitstream Charter"/>
              </a:defRPr>
            </a:pPr>
            <a:r>
              <a:rPr sz="1350" b="0">
                <a:solidFill>
                  <a:srgbClr val="718191"/>
                </a:solidFill>
                <a:latin typeface="Bitstream Charter"/>
                <a:ea typeface="Bitstream Charter"/>
                <a:cs typeface="Bitstream Charter"/>
              </a:rPr>
              <a:t>harmonised global denominator</a:t>
            </a:r>
          </a:p>
          <a:p>
            <a:pPr algn="ctr">
              <a:defRPr sz="1350" b="0">
                <a:solidFill>
                  <a:srgbClr val="718191"/>
                </a:solidFill>
                <a:latin typeface="Bitstream Charter"/>
                <a:ea typeface="Bitstream Charter"/>
                <a:cs typeface="Bitstream Charter"/>
              </a:defRPr>
            </a:pPr>
            <a:r>
              <a:rPr sz="1350" b="0">
                <a:solidFill>
                  <a:srgbClr val="718191"/>
                </a:solidFill>
                <a:latin typeface="Bitstream Charter"/>
                <a:ea typeface="Bitstream Charter"/>
                <a:cs typeface="Bitstream Charter"/>
              </a:rPr>
              <a:t>for laparoscopic versus robotic MBS</a:t>
            </a:r>
          </a:p>
        </p:txBody>
      </p:sp>
      <p:sp>
        <p:nvSpPr>
          <p:cNvPr id="16" name="Rettangolo con angoli arrotondati 15">
            <a:extLst>
              <a:ext uri="{FF2B5EF4-FFF2-40B4-BE49-F238E27FC236}">
                <a16:creationId xmlns:a16="http://schemas.microsoft.com/office/drawing/2014/main" id="{3FFA572D-392D-4B27-9253-B75C4481E7EF}"/>
              </a:ext>
            </a:extLst>
          </p:cNvPr>
          <p:cNvSpPr>
            <a:spLocks noGrp="1"/>
          </p:cNvSpPr>
          <p:nvPr/>
        </p:nvSpPr>
        <p:spPr>
          <a:xfrm>
            <a:off x="1381125" y="3667125"/>
            <a:ext cx="9429750" cy="1066800"/>
          </a:xfrm>
          <a:prstGeom prst="roundRect">
            <a:avLst>
              <a:gd name="adj" fmla="val 12500"/>
            </a:avLst>
          </a:prstGeom>
          <a:solidFill>
            <a:srgbClr val="EAF6FA"/>
          </a:solidFill>
          <a:ln w="0">
            <a:noFill/>
          </a:ln>
        </p:spPr>
        <p:txBody>
          <a:bodyPr/>
          <a:lstStyle/>
          <a:p>
            <a:endParaRPr lang="it-IT"/>
          </a:p>
        </p:txBody>
      </p:sp>
      <p:sp>
        <p:nvSpPr>
          <p:cNvPr id="17" name="Rettangolo 16">
            <a:extLst>
              <a:ext uri="{FF2B5EF4-FFF2-40B4-BE49-F238E27FC236}">
                <a16:creationId xmlns:a16="http://schemas.microsoft.com/office/drawing/2014/main" id="{4DDAF1AE-EE86-40D6-B16F-6CC229DA197B}"/>
              </a:ext>
            </a:extLst>
          </p:cNvPr>
          <p:cNvSpPr>
            <a:spLocks noGrp="1"/>
          </p:cNvSpPr>
          <p:nvPr/>
        </p:nvSpPr>
        <p:spPr>
          <a:xfrm>
            <a:off x="1905000" y="3829050"/>
            <a:ext cx="8382000" cy="742950"/>
          </a:xfrm>
          <a:prstGeom prst="rect">
            <a:avLst/>
          </a:prstGeom>
          <a:noFill/>
          <a:ln w="0">
            <a:noFill/>
          </a:ln>
        </p:spPr>
        <p:txBody>
          <a:bodyPr anchor="ctr">
            <a:normAutofit/>
          </a:bodyPr>
          <a:lstStyle/>
          <a:p>
            <a:pPr algn="ctr">
              <a:defRPr sz="1800" b="1">
                <a:solidFill>
                  <a:srgbClr val="13243A"/>
                </a:solidFill>
                <a:latin typeface="Bitstream Charter"/>
                <a:ea typeface="Bitstream Charter"/>
                <a:cs typeface="Bitstream Charter"/>
              </a:defRPr>
            </a:pPr>
            <a:r>
              <a:rPr sz="1800" b="1">
                <a:solidFill>
                  <a:srgbClr val="13243A"/>
                </a:solidFill>
                <a:latin typeface="Bitstream Charter"/>
                <a:ea typeface="Bitstream Charter"/>
                <a:cs typeface="Bitstream Charter"/>
              </a:rPr>
              <a:t>Reported volume does not equal global treatment need, and national adoption curves cannot define one worldwide platform share.</a:t>
            </a:r>
          </a:p>
        </p:txBody>
      </p:sp>
      <p:sp>
        <p:nvSpPr>
          <p:cNvPr id="18" name="Rettangolo 17">
            <a:extLst>
              <a:ext uri="{FF2B5EF4-FFF2-40B4-BE49-F238E27FC236}">
                <a16:creationId xmlns:a16="http://schemas.microsoft.com/office/drawing/2014/main" id="{59B80FA1-7587-4ED7-B469-995AA9207ECC}"/>
              </a:ext>
            </a:extLst>
          </p:cNvPr>
          <p:cNvSpPr>
            <a:spLocks noGrp="1"/>
          </p:cNvSpPr>
          <p:nvPr/>
        </p:nvSpPr>
        <p:spPr>
          <a:xfrm>
            <a:off x="2619375" y="5095875"/>
            <a:ext cx="6953250" cy="342900"/>
          </a:xfrm>
          <a:prstGeom prst="rect">
            <a:avLst/>
          </a:prstGeom>
          <a:noFill/>
          <a:ln w="0">
            <a:noFill/>
          </a:ln>
        </p:spPr>
        <p:txBody>
          <a:bodyPr anchor="ctr">
            <a:normAutofit/>
          </a:bodyPr>
          <a:lstStyle/>
          <a:p>
            <a:pPr algn="ctr">
              <a:defRPr sz="1275" b="1">
                <a:solidFill>
                  <a:srgbClr val="00A8E0"/>
                </a:solidFill>
                <a:latin typeface="Bitstream Charter"/>
                <a:ea typeface="Bitstream Charter"/>
                <a:cs typeface="Bitstream Charter"/>
              </a:defRPr>
            </a:pPr>
            <a:r>
              <a:rPr sz="1275" b="1">
                <a:solidFill>
                  <a:srgbClr val="00A8E0"/>
                </a:solidFill>
                <a:latin typeface="Bitstream Charter"/>
                <a:ea typeface="Bitstream Charter"/>
                <a:cs typeface="Bitstream Charter"/>
              </a:rPr>
              <a:t>The 2020–2021 survey is the latest published worldwide procedural survey.</a:t>
            </a:r>
          </a:p>
        </p:txBody>
      </p:sp>
      <p:sp>
        <p:nvSpPr>
          <p:cNvPr id="19" name="Rettangolo 18">
            <a:extLst>
              <a:ext uri="{FF2B5EF4-FFF2-40B4-BE49-F238E27FC236}">
                <a16:creationId xmlns:a16="http://schemas.microsoft.com/office/drawing/2014/main" id="{9AA24171-11A3-491C-866A-1ED12FB08E4A}"/>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IFSO Table 1 reports 604,099 surgical and endoluminal procedures for 2021.</a:t>
            </a:r>
          </a:p>
        </p:txBody>
      </p:sp>
    </p:spTree>
    <p:extLst>
      <p:ext uri="{BB962C8B-B14F-4D97-AF65-F5344CB8AC3E}">
        <p14:creationId xmlns:p14="http://schemas.microsoft.com/office/powerpoint/2010/main" val="50756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14" name="Immagine 13"/>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85BBFAB5-33CE-431A-9A8D-DE59586C910E}"/>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DISTRIBUTION BY IFSO CHAPTER</a:t>
            </a:r>
          </a:p>
        </p:txBody>
      </p:sp>
      <p:sp>
        <p:nvSpPr>
          <p:cNvPr id="3" name="Rettangolo 2">
            <a:extLst>
              <a:ext uri="{FF2B5EF4-FFF2-40B4-BE49-F238E27FC236}">
                <a16:creationId xmlns:a16="http://schemas.microsoft.com/office/drawing/2014/main" id="{6F6FAD07-624F-47D2-A29C-9FFEEB4ED5F8}"/>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North America and Europe reported 61% of 2021 activity</a:t>
            </a:r>
          </a:p>
        </p:txBody>
      </p:sp>
      <p:sp>
        <p:nvSpPr>
          <p:cNvPr id="4" name="Rettangolo 3">
            <a:extLst>
              <a:ext uri="{FF2B5EF4-FFF2-40B4-BE49-F238E27FC236}">
                <a16:creationId xmlns:a16="http://schemas.microsoft.com/office/drawing/2014/main" id="{A40BBFA6-1D99-4199-9475-9EC6DB841C66}"/>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073902BA-9FCC-4B4B-BCCD-9A5B8F714CC1}"/>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136E10A7-06ED-40EF-802F-97A06BA426AF}"/>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81575611-5BBE-4AB8-B599-F22C073B2F25}"/>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05</a:t>
            </a:r>
          </a:p>
        </p:txBody>
      </p:sp>
      <p:graphicFrame>
        <p:nvGraphicFramePr>
          <p:cNvPr id="21" name="Chart"/>
          <p:cNvGraphicFramePr/>
          <p:nvPr/>
        </p:nvGraphicFramePr>
        <p:xfrm>
          <a:off x="762000" y="1409700"/>
          <a:ext cx="8382000" cy="4095750"/>
        </p:xfrm>
        <a:graphic>
          <a:graphicData uri="http://schemas.openxmlformats.org/drawingml/2006/chart">
            <c:chart xmlns:c="http://schemas.openxmlformats.org/drawingml/2006/chart" xmlns:r="http://schemas.openxmlformats.org/officeDocument/2006/relationships" r:id="rId4"/>
          </a:graphicData>
        </a:graphic>
      </p:graphicFrame>
      <p:sp>
        <p:nvSpPr>
          <p:cNvPr id="9" name="Rettangolo 8">
            <a:extLst>
              <a:ext uri="{FF2B5EF4-FFF2-40B4-BE49-F238E27FC236}">
                <a16:creationId xmlns:a16="http://schemas.microsoft.com/office/drawing/2014/main" id="{D7A39F23-3ABB-4D55-972F-DBE773811A67}"/>
              </a:ext>
            </a:extLst>
          </p:cNvPr>
          <p:cNvSpPr>
            <a:spLocks noGrp="1"/>
          </p:cNvSpPr>
          <p:nvPr/>
        </p:nvSpPr>
        <p:spPr>
          <a:xfrm>
            <a:off x="9525000" y="2000250"/>
            <a:ext cx="1905000" cy="571500"/>
          </a:xfrm>
          <a:prstGeom prst="rect">
            <a:avLst/>
          </a:prstGeom>
          <a:noFill/>
          <a:ln w="0">
            <a:noFill/>
          </a:ln>
        </p:spPr>
        <p:txBody>
          <a:bodyPr anchor="ctr">
            <a:normAutofit/>
          </a:bodyPr>
          <a:lstStyle/>
          <a:p>
            <a:pPr algn="ctr">
              <a:defRPr sz="2850" b="1">
                <a:solidFill>
                  <a:srgbClr val="FF5F63"/>
                </a:solidFill>
                <a:latin typeface="Bitstream Charter"/>
                <a:ea typeface="Bitstream Charter"/>
                <a:cs typeface="Bitstream Charter"/>
              </a:defRPr>
            </a:pPr>
            <a:r>
              <a:rPr sz="2850" b="1">
                <a:solidFill>
                  <a:srgbClr val="FF5F63"/>
                </a:solidFill>
                <a:latin typeface="Bitstream Charter"/>
                <a:ea typeface="Bitstream Charter"/>
                <a:cs typeface="Bitstream Charter"/>
              </a:rPr>
              <a:t>30.9%</a:t>
            </a:r>
          </a:p>
        </p:txBody>
      </p:sp>
      <p:sp>
        <p:nvSpPr>
          <p:cNvPr id="10" name="Rettangolo 9">
            <a:extLst>
              <a:ext uri="{FF2B5EF4-FFF2-40B4-BE49-F238E27FC236}">
                <a16:creationId xmlns:a16="http://schemas.microsoft.com/office/drawing/2014/main" id="{9EBD4C4C-4885-47C0-927C-6A329AC544DC}"/>
              </a:ext>
            </a:extLst>
          </p:cNvPr>
          <p:cNvSpPr>
            <a:spLocks noGrp="1"/>
          </p:cNvSpPr>
          <p:nvPr/>
        </p:nvSpPr>
        <p:spPr>
          <a:xfrm>
            <a:off x="9525000" y="2543175"/>
            <a:ext cx="1905000" cy="266700"/>
          </a:xfrm>
          <a:prstGeom prst="rect">
            <a:avLst/>
          </a:prstGeom>
          <a:noFill/>
          <a:ln w="0">
            <a:noFill/>
          </a:ln>
        </p:spPr>
        <p:txBody>
          <a:bodyPr anchor="ctr">
            <a:normAutofit/>
          </a:bodyPr>
          <a:lstStyle/>
          <a:p>
            <a:pPr algn="ctr">
              <a:defRPr sz="1125" b="0">
                <a:solidFill>
                  <a:srgbClr val="718191"/>
                </a:solidFill>
                <a:latin typeface="Bitstream Charter"/>
                <a:ea typeface="Bitstream Charter"/>
                <a:cs typeface="Bitstream Charter"/>
              </a:defRPr>
            </a:pPr>
            <a:r>
              <a:rPr sz="1125" b="0">
                <a:solidFill>
                  <a:srgbClr val="718191"/>
                </a:solidFill>
                <a:latin typeface="Bitstream Charter"/>
                <a:ea typeface="Bitstream Charter"/>
                <a:cs typeface="Bitstream Charter"/>
              </a:rPr>
              <a:t>North America</a:t>
            </a:r>
          </a:p>
        </p:txBody>
      </p:sp>
      <p:sp>
        <p:nvSpPr>
          <p:cNvPr id="11" name="Rettangolo 10">
            <a:extLst>
              <a:ext uri="{FF2B5EF4-FFF2-40B4-BE49-F238E27FC236}">
                <a16:creationId xmlns:a16="http://schemas.microsoft.com/office/drawing/2014/main" id="{ABE6B099-F7C6-4771-963E-ED9EB1B9BF52}"/>
              </a:ext>
            </a:extLst>
          </p:cNvPr>
          <p:cNvSpPr>
            <a:spLocks noGrp="1"/>
          </p:cNvSpPr>
          <p:nvPr/>
        </p:nvSpPr>
        <p:spPr>
          <a:xfrm>
            <a:off x="9525000" y="3600450"/>
            <a:ext cx="1905000" cy="571500"/>
          </a:xfrm>
          <a:prstGeom prst="rect">
            <a:avLst/>
          </a:prstGeom>
          <a:noFill/>
          <a:ln w="0">
            <a:noFill/>
          </a:ln>
        </p:spPr>
        <p:txBody>
          <a:bodyPr anchor="ctr">
            <a:normAutofit/>
          </a:bodyPr>
          <a:lstStyle/>
          <a:p>
            <a:pPr algn="ctr">
              <a:defRPr sz="2850" b="1">
                <a:solidFill>
                  <a:srgbClr val="00A8E0"/>
                </a:solidFill>
                <a:latin typeface="Bitstream Charter"/>
                <a:ea typeface="Bitstream Charter"/>
                <a:cs typeface="Bitstream Charter"/>
              </a:defRPr>
            </a:pPr>
            <a:r>
              <a:rPr sz="2850" b="1">
                <a:solidFill>
                  <a:srgbClr val="00A8E0"/>
                </a:solidFill>
                <a:latin typeface="Bitstream Charter"/>
                <a:ea typeface="Bitstream Charter"/>
                <a:cs typeface="Bitstream Charter"/>
              </a:rPr>
              <a:t>30.4%</a:t>
            </a:r>
          </a:p>
        </p:txBody>
      </p:sp>
      <p:sp>
        <p:nvSpPr>
          <p:cNvPr id="12" name="Rettangolo 11">
            <a:extLst>
              <a:ext uri="{FF2B5EF4-FFF2-40B4-BE49-F238E27FC236}">
                <a16:creationId xmlns:a16="http://schemas.microsoft.com/office/drawing/2014/main" id="{C41EC197-DA5D-40BB-8692-E2479450A987}"/>
              </a:ext>
            </a:extLst>
          </p:cNvPr>
          <p:cNvSpPr>
            <a:spLocks noGrp="1"/>
          </p:cNvSpPr>
          <p:nvPr/>
        </p:nvSpPr>
        <p:spPr>
          <a:xfrm>
            <a:off x="9525000" y="4143375"/>
            <a:ext cx="1905000" cy="266700"/>
          </a:xfrm>
          <a:prstGeom prst="rect">
            <a:avLst/>
          </a:prstGeom>
          <a:noFill/>
          <a:ln w="0">
            <a:noFill/>
          </a:ln>
        </p:spPr>
        <p:txBody>
          <a:bodyPr anchor="ctr">
            <a:normAutofit/>
          </a:bodyPr>
          <a:lstStyle/>
          <a:p>
            <a:pPr algn="ctr">
              <a:defRPr sz="1125" b="0">
                <a:solidFill>
                  <a:srgbClr val="718191"/>
                </a:solidFill>
                <a:latin typeface="Bitstream Charter"/>
                <a:ea typeface="Bitstream Charter"/>
                <a:cs typeface="Bitstream Charter"/>
              </a:defRPr>
            </a:pPr>
            <a:r>
              <a:rPr sz="1125" b="0">
                <a:solidFill>
                  <a:srgbClr val="718191"/>
                </a:solidFill>
                <a:latin typeface="Bitstream Charter"/>
                <a:ea typeface="Bitstream Charter"/>
                <a:cs typeface="Bitstream Charter"/>
              </a:rPr>
              <a:t>Europe</a:t>
            </a:r>
          </a:p>
        </p:txBody>
      </p:sp>
      <p:sp>
        <p:nvSpPr>
          <p:cNvPr id="13" name="Rettangolo 12">
            <a:extLst>
              <a:ext uri="{FF2B5EF4-FFF2-40B4-BE49-F238E27FC236}">
                <a16:creationId xmlns:a16="http://schemas.microsoft.com/office/drawing/2014/main" id="{9492B50D-45A2-40FF-8031-7D3D0E0F5485}"/>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Chapter totals from IFSO Worldwide Survey Tables 2–6. Reported activity is not treatment need.</a:t>
            </a:r>
          </a:p>
        </p:txBody>
      </p:sp>
    </p:spTree>
    <p:extLst>
      <p:ext uri="{BB962C8B-B14F-4D97-AF65-F5344CB8AC3E}">
        <p14:creationId xmlns:p14="http://schemas.microsoft.com/office/powerpoint/2010/main" val="706611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18" name="Immagine 17"/>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6C4B24E6-4A74-4821-8E4D-FDD92E4A3217}"/>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2021 SURGICAL MIX</a:t>
            </a:r>
          </a:p>
        </p:txBody>
      </p:sp>
      <p:sp>
        <p:nvSpPr>
          <p:cNvPr id="3" name="Rettangolo 2">
            <a:extLst>
              <a:ext uri="{FF2B5EF4-FFF2-40B4-BE49-F238E27FC236}">
                <a16:creationId xmlns:a16="http://schemas.microsoft.com/office/drawing/2014/main" id="{726C0C4B-6E25-4449-805C-ECBEE6193BCF}"/>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One platform supports the contemporary procedure spectrum</a:t>
            </a:r>
          </a:p>
        </p:txBody>
      </p:sp>
      <p:sp>
        <p:nvSpPr>
          <p:cNvPr id="4" name="Rettangolo 3">
            <a:extLst>
              <a:ext uri="{FF2B5EF4-FFF2-40B4-BE49-F238E27FC236}">
                <a16:creationId xmlns:a16="http://schemas.microsoft.com/office/drawing/2014/main" id="{359587AD-114B-491F-9A45-D30D8D4F70B0}"/>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C5D17BEA-176C-449E-9358-78EBAB569BD9}"/>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F0E0DC4F-035B-4A8A-A817-1852EBBCF601}"/>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DCB48090-0899-4F5B-97F3-5F113D1D136A}"/>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06</a:t>
            </a:r>
          </a:p>
        </p:txBody>
      </p:sp>
      <p:graphicFrame>
        <p:nvGraphicFramePr>
          <p:cNvPr id="25" name="Chart"/>
          <p:cNvGraphicFramePr/>
          <p:nvPr/>
        </p:nvGraphicFramePr>
        <p:xfrm>
          <a:off x="666750" y="1352550"/>
          <a:ext cx="5715000" cy="4191000"/>
        </p:xfrm>
        <a:graphic>
          <a:graphicData uri="http://schemas.openxmlformats.org/drawingml/2006/chart">
            <c:chart xmlns:c="http://schemas.openxmlformats.org/drawingml/2006/chart" xmlns:r="http://schemas.openxmlformats.org/officeDocument/2006/relationships" r:id="rId4"/>
          </a:graphicData>
        </a:graphic>
      </p:graphicFrame>
      <p:sp>
        <p:nvSpPr>
          <p:cNvPr id="9" name="Rettangolo 8">
            <a:extLst>
              <a:ext uri="{FF2B5EF4-FFF2-40B4-BE49-F238E27FC236}">
                <a16:creationId xmlns:a16="http://schemas.microsoft.com/office/drawing/2014/main" id="{D9B01CDE-1322-419F-8671-FC5D6BB20547}"/>
              </a:ext>
            </a:extLst>
          </p:cNvPr>
          <p:cNvSpPr>
            <a:spLocks noGrp="1"/>
          </p:cNvSpPr>
          <p:nvPr/>
        </p:nvSpPr>
        <p:spPr>
          <a:xfrm>
            <a:off x="7286625" y="1752600"/>
            <a:ext cx="3429000" cy="704850"/>
          </a:xfrm>
          <a:prstGeom prst="rect">
            <a:avLst/>
          </a:prstGeom>
          <a:noFill/>
          <a:ln w="0">
            <a:noFill/>
          </a:ln>
        </p:spPr>
        <p:txBody>
          <a:bodyPr anchor="ctr">
            <a:normAutofit/>
          </a:bodyPr>
          <a:lstStyle/>
          <a:p>
            <a:pPr algn="l">
              <a:defRPr sz="3600" b="1">
                <a:solidFill>
                  <a:srgbClr val="00A8E0"/>
                </a:solidFill>
                <a:latin typeface="Bitstream Charter"/>
                <a:ea typeface="Bitstream Charter"/>
                <a:cs typeface="Bitstream Charter"/>
              </a:defRPr>
            </a:pPr>
            <a:r>
              <a:rPr sz="3600" b="1">
                <a:solidFill>
                  <a:srgbClr val="00A8E0"/>
                </a:solidFill>
                <a:latin typeface="Bitstream Charter"/>
                <a:ea typeface="Bitstream Charter"/>
                <a:cs typeface="Bitstream Charter"/>
              </a:rPr>
              <a:t>60.3%</a:t>
            </a:r>
          </a:p>
        </p:txBody>
      </p:sp>
      <p:sp>
        <p:nvSpPr>
          <p:cNvPr id="10" name="Rettangolo 9">
            <a:extLst>
              <a:ext uri="{FF2B5EF4-FFF2-40B4-BE49-F238E27FC236}">
                <a16:creationId xmlns:a16="http://schemas.microsoft.com/office/drawing/2014/main" id="{54AEA7A4-7EF5-41B5-AB74-E975D93E90D1}"/>
              </a:ext>
            </a:extLst>
          </p:cNvPr>
          <p:cNvSpPr>
            <a:spLocks noGrp="1"/>
          </p:cNvSpPr>
          <p:nvPr/>
        </p:nvSpPr>
        <p:spPr>
          <a:xfrm>
            <a:off x="7286625" y="2428875"/>
            <a:ext cx="3333750" cy="333375"/>
          </a:xfrm>
          <a:prstGeom prst="rect">
            <a:avLst/>
          </a:prstGeom>
          <a:noFill/>
          <a:ln w="0">
            <a:noFill/>
          </a:ln>
        </p:spPr>
        <p:txBody>
          <a:bodyPr anchor="ctr">
            <a:normAutofit/>
          </a:bodyPr>
          <a:lstStyle/>
          <a:p>
            <a:pPr algn="l">
              <a:defRPr sz="1575" b="1">
                <a:solidFill>
                  <a:srgbClr val="13243A"/>
                </a:solidFill>
                <a:latin typeface="Bitstream Charter"/>
                <a:ea typeface="Bitstream Charter"/>
                <a:cs typeface="Bitstream Charter"/>
              </a:defRPr>
            </a:pPr>
            <a:r>
              <a:rPr sz="1575" b="1">
                <a:solidFill>
                  <a:srgbClr val="13243A"/>
                </a:solidFill>
                <a:latin typeface="Bitstream Charter"/>
                <a:ea typeface="Bitstream Charter"/>
                <a:cs typeface="Bitstream Charter"/>
              </a:rPr>
              <a:t>Sleeve gastrectomy</a:t>
            </a:r>
          </a:p>
        </p:txBody>
      </p:sp>
      <p:sp>
        <p:nvSpPr>
          <p:cNvPr id="11" name="Rettangolo 10">
            <a:extLst>
              <a:ext uri="{FF2B5EF4-FFF2-40B4-BE49-F238E27FC236}">
                <a16:creationId xmlns:a16="http://schemas.microsoft.com/office/drawing/2014/main" id="{6B9C7394-9EAC-401C-A35B-18174052DF9A}"/>
              </a:ext>
            </a:extLst>
          </p:cNvPr>
          <p:cNvSpPr>
            <a:spLocks noGrp="1"/>
          </p:cNvSpPr>
          <p:nvPr/>
        </p:nvSpPr>
        <p:spPr>
          <a:xfrm>
            <a:off x="7286625" y="3086100"/>
            <a:ext cx="3429000" cy="9525"/>
          </a:xfrm>
          <a:prstGeom prst="rect">
            <a:avLst/>
          </a:prstGeom>
          <a:solidFill>
            <a:srgbClr val="DCE8EE"/>
          </a:solidFill>
          <a:ln w="0">
            <a:noFill/>
          </a:ln>
        </p:spPr>
        <p:txBody>
          <a:bodyPr/>
          <a:lstStyle/>
          <a:p>
            <a:endParaRPr lang="it-IT"/>
          </a:p>
        </p:txBody>
      </p:sp>
      <p:sp>
        <p:nvSpPr>
          <p:cNvPr id="12" name="Rettangolo 11">
            <a:extLst>
              <a:ext uri="{FF2B5EF4-FFF2-40B4-BE49-F238E27FC236}">
                <a16:creationId xmlns:a16="http://schemas.microsoft.com/office/drawing/2014/main" id="{C9D71730-96E9-4390-A519-8BB7A728DED0}"/>
              </a:ext>
            </a:extLst>
          </p:cNvPr>
          <p:cNvSpPr>
            <a:spLocks noGrp="1"/>
          </p:cNvSpPr>
          <p:nvPr/>
        </p:nvSpPr>
        <p:spPr>
          <a:xfrm>
            <a:off x="7286625" y="3371850"/>
            <a:ext cx="1571625" cy="533400"/>
          </a:xfrm>
          <a:prstGeom prst="rect">
            <a:avLst/>
          </a:prstGeom>
          <a:noFill/>
          <a:ln w="0">
            <a:noFill/>
          </a:ln>
        </p:spPr>
        <p:txBody>
          <a:bodyPr anchor="ctr">
            <a:normAutofit/>
          </a:bodyPr>
          <a:lstStyle/>
          <a:p>
            <a:pPr algn="l">
              <a:defRPr sz="2550" b="1">
                <a:solidFill>
                  <a:srgbClr val="FF5F63"/>
                </a:solidFill>
                <a:latin typeface="Bitstream Charter"/>
                <a:ea typeface="Bitstream Charter"/>
                <a:cs typeface="Bitstream Charter"/>
              </a:defRPr>
            </a:pPr>
            <a:r>
              <a:rPr sz="2550" b="1">
                <a:solidFill>
                  <a:srgbClr val="FF5F63"/>
                </a:solidFill>
                <a:latin typeface="Bitstream Charter"/>
                <a:ea typeface="Bitstream Charter"/>
                <a:cs typeface="Bitstream Charter"/>
              </a:rPr>
              <a:t>27.3%</a:t>
            </a:r>
          </a:p>
        </p:txBody>
      </p:sp>
      <p:sp>
        <p:nvSpPr>
          <p:cNvPr id="13" name="Rettangolo 12">
            <a:extLst>
              <a:ext uri="{FF2B5EF4-FFF2-40B4-BE49-F238E27FC236}">
                <a16:creationId xmlns:a16="http://schemas.microsoft.com/office/drawing/2014/main" id="{13919DA1-1A66-4170-A39F-BF20104EB450}"/>
              </a:ext>
            </a:extLst>
          </p:cNvPr>
          <p:cNvSpPr>
            <a:spLocks noGrp="1"/>
          </p:cNvSpPr>
          <p:nvPr/>
        </p:nvSpPr>
        <p:spPr>
          <a:xfrm>
            <a:off x="9048750" y="3476625"/>
            <a:ext cx="1428750" cy="333375"/>
          </a:xfrm>
          <a:prstGeom prst="rect">
            <a:avLst/>
          </a:prstGeom>
          <a:noFill/>
          <a:ln w="0">
            <a:noFill/>
          </a:ln>
        </p:spPr>
        <p:txBody>
          <a:bodyPr anchor="ctr">
            <a:normAutofit/>
          </a:bodyPr>
          <a:lstStyle/>
          <a:p>
            <a:pPr algn="l">
              <a:defRPr sz="1425" b="1">
                <a:solidFill>
                  <a:srgbClr val="13243A"/>
                </a:solidFill>
                <a:latin typeface="Bitstream Charter"/>
                <a:ea typeface="Bitstream Charter"/>
                <a:cs typeface="Bitstream Charter"/>
              </a:defRPr>
            </a:pPr>
            <a:r>
              <a:rPr sz="1425" b="1">
                <a:solidFill>
                  <a:srgbClr val="13243A"/>
                </a:solidFill>
                <a:latin typeface="Bitstream Charter"/>
                <a:ea typeface="Bitstream Charter"/>
                <a:cs typeface="Bitstream Charter"/>
              </a:rPr>
              <a:t>RYGB</a:t>
            </a:r>
          </a:p>
        </p:txBody>
      </p:sp>
      <p:sp>
        <p:nvSpPr>
          <p:cNvPr id="14" name="Rettangolo 13">
            <a:extLst>
              <a:ext uri="{FF2B5EF4-FFF2-40B4-BE49-F238E27FC236}">
                <a16:creationId xmlns:a16="http://schemas.microsoft.com/office/drawing/2014/main" id="{8801402C-DADC-4BB5-8D96-DC1C14CFD1BF}"/>
              </a:ext>
            </a:extLst>
          </p:cNvPr>
          <p:cNvSpPr>
            <a:spLocks noGrp="1"/>
          </p:cNvSpPr>
          <p:nvPr/>
        </p:nvSpPr>
        <p:spPr>
          <a:xfrm>
            <a:off x="7286625" y="4276725"/>
            <a:ext cx="1571625" cy="533400"/>
          </a:xfrm>
          <a:prstGeom prst="rect">
            <a:avLst/>
          </a:prstGeom>
          <a:noFill/>
          <a:ln w="0">
            <a:noFill/>
          </a:ln>
        </p:spPr>
        <p:txBody>
          <a:bodyPr anchor="ctr">
            <a:normAutofit/>
          </a:bodyPr>
          <a:lstStyle/>
          <a:p>
            <a:pPr algn="l">
              <a:defRPr sz="2550" b="1">
                <a:solidFill>
                  <a:srgbClr val="00A8E0"/>
                </a:solidFill>
                <a:latin typeface="Bitstream Charter"/>
                <a:ea typeface="Bitstream Charter"/>
                <a:cs typeface="Bitstream Charter"/>
              </a:defRPr>
            </a:pPr>
            <a:r>
              <a:rPr sz="2550" b="1">
                <a:solidFill>
                  <a:srgbClr val="00A8E0"/>
                </a:solidFill>
                <a:latin typeface="Bitstream Charter"/>
                <a:ea typeface="Bitstream Charter"/>
                <a:cs typeface="Bitstream Charter"/>
              </a:rPr>
              <a:t>7.9%</a:t>
            </a:r>
          </a:p>
        </p:txBody>
      </p:sp>
      <p:sp>
        <p:nvSpPr>
          <p:cNvPr id="15" name="Rettangolo 14">
            <a:extLst>
              <a:ext uri="{FF2B5EF4-FFF2-40B4-BE49-F238E27FC236}">
                <a16:creationId xmlns:a16="http://schemas.microsoft.com/office/drawing/2014/main" id="{CAB34189-FAA3-4091-8447-AB746E17CE73}"/>
              </a:ext>
            </a:extLst>
          </p:cNvPr>
          <p:cNvSpPr>
            <a:spLocks noGrp="1"/>
          </p:cNvSpPr>
          <p:nvPr/>
        </p:nvSpPr>
        <p:spPr>
          <a:xfrm>
            <a:off x="9048750" y="4381500"/>
            <a:ext cx="1428750" cy="333375"/>
          </a:xfrm>
          <a:prstGeom prst="rect">
            <a:avLst/>
          </a:prstGeom>
          <a:noFill/>
          <a:ln w="0">
            <a:noFill/>
          </a:ln>
        </p:spPr>
        <p:txBody>
          <a:bodyPr anchor="ctr">
            <a:normAutofit/>
          </a:bodyPr>
          <a:lstStyle/>
          <a:p>
            <a:pPr algn="l">
              <a:defRPr sz="1425" b="1">
                <a:solidFill>
                  <a:srgbClr val="13243A"/>
                </a:solidFill>
                <a:latin typeface="Bitstream Charter"/>
                <a:ea typeface="Bitstream Charter"/>
                <a:cs typeface="Bitstream Charter"/>
              </a:defRPr>
            </a:pPr>
            <a:r>
              <a:rPr sz="1425" b="1">
                <a:solidFill>
                  <a:srgbClr val="13243A"/>
                </a:solidFill>
                <a:latin typeface="Bitstream Charter"/>
                <a:ea typeface="Bitstream Charter"/>
                <a:cs typeface="Bitstream Charter"/>
              </a:rPr>
              <a:t>OAGB</a:t>
            </a:r>
          </a:p>
        </p:txBody>
      </p:sp>
      <p:sp>
        <p:nvSpPr>
          <p:cNvPr id="16" name="Rettangolo 15">
            <a:extLst>
              <a:ext uri="{FF2B5EF4-FFF2-40B4-BE49-F238E27FC236}">
                <a16:creationId xmlns:a16="http://schemas.microsoft.com/office/drawing/2014/main" id="{92988B66-C2A6-429A-A2A1-0B20790B7863}"/>
              </a:ext>
            </a:extLst>
          </p:cNvPr>
          <p:cNvSpPr>
            <a:spLocks noGrp="1"/>
          </p:cNvSpPr>
          <p:nvPr/>
        </p:nvSpPr>
        <p:spPr>
          <a:xfrm>
            <a:off x="7286625" y="5219700"/>
            <a:ext cx="3429000" cy="285750"/>
          </a:xfrm>
          <a:prstGeom prst="rect">
            <a:avLst/>
          </a:prstGeom>
          <a:noFill/>
          <a:ln w="0">
            <a:noFill/>
          </a:ln>
        </p:spPr>
        <p:txBody>
          <a:bodyPr anchor="ctr">
            <a:normAutofit/>
          </a:bodyPr>
          <a:lstStyle/>
          <a:p>
            <a:pPr algn="l">
              <a:defRPr sz="1275" b="1">
                <a:solidFill>
                  <a:srgbClr val="718191"/>
                </a:solidFill>
                <a:latin typeface="Bitstream Charter"/>
                <a:ea typeface="Bitstream Charter"/>
                <a:cs typeface="Bitstream Charter"/>
              </a:defRPr>
            </a:pPr>
            <a:r>
              <a:rPr sz="1275" b="1">
                <a:solidFill>
                  <a:srgbClr val="718191"/>
                </a:solidFill>
                <a:latin typeface="Bitstream Charter"/>
                <a:ea typeface="Bitstream Charter"/>
                <a:cs typeface="Bitstream Charter"/>
              </a:rPr>
              <a:t>583,566 surgical procedures</a:t>
            </a:r>
          </a:p>
        </p:txBody>
      </p:sp>
      <p:sp>
        <p:nvSpPr>
          <p:cNvPr id="17" name="Rettangolo 16">
            <a:extLst>
              <a:ext uri="{FF2B5EF4-FFF2-40B4-BE49-F238E27FC236}">
                <a16:creationId xmlns:a16="http://schemas.microsoft.com/office/drawing/2014/main" id="{BB645779-615D-408E-BB22-FF9656DC8D79}"/>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Percentages calculated from IFSO Worldwide Survey Table 1.</a:t>
            </a:r>
          </a:p>
        </p:txBody>
      </p:sp>
    </p:spTree>
    <p:extLst>
      <p:ext uri="{BB962C8B-B14F-4D97-AF65-F5344CB8AC3E}">
        <p14:creationId xmlns:p14="http://schemas.microsoft.com/office/powerpoint/2010/main" val="899176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B3D"/>
        </a:solidFill>
        <a:effectLst/>
      </p:bgPr>
    </p:bg>
    <p:spTree>
      <p:nvGrpSpPr>
        <p:cNvPr id="1" name=""/>
        <p:cNvGrpSpPr/>
        <p:nvPr/>
      </p:nvGrpSpPr>
      <p:grpSpPr>
        <a:xfrm>
          <a:off x="0" y="0"/>
          <a:ext cx="0" cy="0"/>
          <a:chOff x="0" y="0"/>
          <a:chExt cx="0" cy="0"/>
        </a:xfrm>
      </p:grpSpPr>
      <p:pic>
        <p:nvPicPr>
          <p:cNvPr id="25" name="Immagine 24"/>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009F9EC1-9650-4416-A225-E5A5B009C8C4}"/>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4FC3D7"/>
                </a:solidFill>
                <a:latin typeface="Bitstream Charter"/>
                <a:ea typeface="Bitstream Charter"/>
                <a:cs typeface="Bitstream Charter"/>
              </a:defRPr>
            </a:pPr>
            <a:r>
              <a:rPr sz="975" b="1">
                <a:solidFill>
                  <a:srgbClr val="4FC3D7"/>
                </a:solidFill>
                <a:latin typeface="Bitstream Charter"/>
                <a:ea typeface="Bitstream Charter"/>
                <a:cs typeface="Bitstream Charter"/>
              </a:rPr>
              <a:t>WHY REPLACEMENT WILL BE UNEVEN</a:t>
            </a:r>
          </a:p>
        </p:txBody>
      </p:sp>
      <p:sp>
        <p:nvSpPr>
          <p:cNvPr id="3" name="Rettangolo 2">
            <a:extLst>
              <a:ext uri="{FF2B5EF4-FFF2-40B4-BE49-F238E27FC236}">
                <a16:creationId xmlns:a16="http://schemas.microsoft.com/office/drawing/2014/main" id="{CF9588F0-EE46-4AC5-ACB7-CFF73A7AC6A3}"/>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Laparoscopy remains the global backbone</a:t>
            </a:r>
          </a:p>
        </p:txBody>
      </p:sp>
      <p:sp>
        <p:nvSpPr>
          <p:cNvPr id="4" name="Rettangolo 3">
            <a:extLst>
              <a:ext uri="{FF2B5EF4-FFF2-40B4-BE49-F238E27FC236}">
                <a16:creationId xmlns:a16="http://schemas.microsoft.com/office/drawing/2014/main" id="{D6627F47-6CD8-4F57-8E9C-307A85842B00}"/>
              </a:ext>
            </a:extLst>
          </p:cNvPr>
          <p:cNvSpPr>
            <a:spLocks noGrp="1"/>
          </p:cNvSpPr>
          <p:nvPr/>
        </p:nvSpPr>
        <p:spPr>
          <a:xfrm>
            <a:off x="609600" y="6324600"/>
            <a:ext cx="10953750" cy="9525"/>
          </a:xfrm>
          <a:prstGeom prst="rect">
            <a:avLst/>
          </a:prstGeom>
          <a:solidFill>
            <a:srgbClr val="36536A"/>
          </a:solidFill>
          <a:ln w="0">
            <a:noFill/>
          </a:ln>
        </p:spPr>
        <p:txBody>
          <a:bodyPr/>
          <a:lstStyle/>
          <a:p>
            <a:endParaRPr lang="it-IT"/>
          </a:p>
        </p:txBody>
      </p:sp>
      <p:sp>
        <p:nvSpPr>
          <p:cNvPr id="5" name="Rettangolo 4">
            <a:extLst>
              <a:ext uri="{FF2B5EF4-FFF2-40B4-BE49-F238E27FC236}">
                <a16:creationId xmlns:a16="http://schemas.microsoft.com/office/drawing/2014/main" id="{FCED18FA-25A9-4C9D-AFF3-404547927653}"/>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A9C7D4"/>
                </a:solidFill>
                <a:latin typeface="Bitstream Charter"/>
                <a:ea typeface="Bitstream Charter"/>
                <a:cs typeface="Bitstream Charter"/>
              </a:defRPr>
            </a:pPr>
            <a:r>
              <a:rPr sz="750" b="1">
                <a:solidFill>
                  <a:srgbClr val="A9C7D4"/>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96F15B84-505F-4C53-B24C-92A2E5E44B06}"/>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E2522A80-BAF3-4C3A-A8D8-2A0AC7A2090A}"/>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07</a:t>
            </a:r>
          </a:p>
        </p:txBody>
      </p:sp>
      <p:sp>
        <p:nvSpPr>
          <p:cNvPr id="8" name="Rettangolo 7">
            <a:extLst>
              <a:ext uri="{FF2B5EF4-FFF2-40B4-BE49-F238E27FC236}">
                <a16:creationId xmlns:a16="http://schemas.microsoft.com/office/drawing/2014/main" id="{0140C9CF-86D1-4580-A83A-B6AF5B62EA29}"/>
              </a:ext>
            </a:extLst>
          </p:cNvPr>
          <p:cNvSpPr>
            <a:spLocks noGrp="1"/>
          </p:cNvSpPr>
          <p:nvPr/>
        </p:nvSpPr>
        <p:spPr>
          <a:xfrm>
            <a:off x="742950" y="1390650"/>
            <a:ext cx="571500" cy="495300"/>
          </a:xfrm>
          <a:prstGeom prst="rect">
            <a:avLst/>
          </a:prstGeom>
          <a:noFill/>
          <a:ln w="0">
            <a:noFill/>
          </a:ln>
        </p:spPr>
        <p:txBody>
          <a:bodyPr anchor="ctr">
            <a:normAutofit/>
          </a:bodyPr>
          <a:lstStyle/>
          <a:p>
            <a:pPr algn="ctr">
              <a:defRPr sz="1875" b="1">
                <a:solidFill>
                  <a:srgbClr val="4FC3D7"/>
                </a:solidFill>
                <a:latin typeface="Bitstream Charter"/>
                <a:ea typeface="Bitstream Charter"/>
                <a:cs typeface="Bitstream Charter"/>
              </a:defRPr>
            </a:pPr>
            <a:r>
              <a:rPr sz="1875" b="1">
                <a:solidFill>
                  <a:srgbClr val="4FC3D7"/>
                </a:solidFill>
                <a:latin typeface="Bitstream Charter"/>
                <a:ea typeface="Bitstream Charter"/>
                <a:cs typeface="Bitstream Charter"/>
              </a:rPr>
              <a:t>01</a:t>
            </a:r>
          </a:p>
        </p:txBody>
      </p:sp>
      <p:sp>
        <p:nvSpPr>
          <p:cNvPr id="9" name="Rettangolo 8">
            <a:extLst>
              <a:ext uri="{FF2B5EF4-FFF2-40B4-BE49-F238E27FC236}">
                <a16:creationId xmlns:a16="http://schemas.microsoft.com/office/drawing/2014/main" id="{1BE3E686-15D1-49C2-993B-92EFFAB40511}"/>
              </a:ext>
            </a:extLst>
          </p:cNvPr>
          <p:cNvSpPr>
            <a:spLocks noGrp="1"/>
          </p:cNvSpPr>
          <p:nvPr/>
        </p:nvSpPr>
        <p:spPr>
          <a:xfrm>
            <a:off x="1581150" y="1390650"/>
            <a:ext cx="2857500" cy="400050"/>
          </a:xfrm>
          <a:prstGeom prst="rect">
            <a:avLst/>
          </a:prstGeom>
          <a:noFill/>
          <a:ln w="0">
            <a:noFill/>
          </a:ln>
        </p:spPr>
        <p:txBody>
          <a:bodyPr anchor="ctr">
            <a:normAutofit/>
          </a:bodyPr>
          <a:lstStyle/>
          <a:p>
            <a:pPr algn="l">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INSTALLED BASE</a:t>
            </a:r>
          </a:p>
        </p:txBody>
      </p:sp>
      <p:sp>
        <p:nvSpPr>
          <p:cNvPr id="10" name="Rettangolo 9">
            <a:extLst>
              <a:ext uri="{FF2B5EF4-FFF2-40B4-BE49-F238E27FC236}">
                <a16:creationId xmlns:a16="http://schemas.microsoft.com/office/drawing/2014/main" id="{A4FB119F-8983-4BE3-8156-D45B51A7F2BC}"/>
              </a:ext>
            </a:extLst>
          </p:cNvPr>
          <p:cNvSpPr>
            <a:spLocks noGrp="1"/>
          </p:cNvSpPr>
          <p:nvPr/>
        </p:nvSpPr>
        <p:spPr>
          <a:xfrm>
            <a:off x="4667250" y="1390650"/>
            <a:ext cx="6238875" cy="523875"/>
          </a:xfrm>
          <a:prstGeom prst="rect">
            <a:avLst/>
          </a:prstGeom>
          <a:noFill/>
          <a:ln w="0">
            <a:noFill/>
          </a:ln>
        </p:spPr>
        <p:txBody>
          <a:bodyPr anchor="ctr">
            <a:normAutofit fontScale="98437"/>
          </a:bodyPr>
          <a:lstStyle/>
          <a:p>
            <a:pPr algn="l">
              <a:defRPr sz="1500" b="0">
                <a:solidFill>
                  <a:srgbClr val="BED0D9"/>
                </a:solidFill>
                <a:latin typeface="Bitstream Charter"/>
                <a:ea typeface="Bitstream Charter"/>
                <a:cs typeface="Bitstream Charter"/>
              </a:defRPr>
            </a:pPr>
            <a:r>
              <a:rPr sz="1500" b="0">
                <a:solidFill>
                  <a:srgbClr val="BED0D9"/>
                </a:solidFill>
                <a:latin typeface="Bitstream Charter"/>
                <a:ea typeface="Bitstream Charter"/>
                <a:cs typeface="Bitstream Charter"/>
              </a:rPr>
              <a:t>Towers, instruments and teams already serve multiple surgical specialties.</a:t>
            </a:r>
          </a:p>
        </p:txBody>
      </p:sp>
      <p:sp>
        <p:nvSpPr>
          <p:cNvPr id="11" name="Rettangolo 10">
            <a:extLst>
              <a:ext uri="{FF2B5EF4-FFF2-40B4-BE49-F238E27FC236}">
                <a16:creationId xmlns:a16="http://schemas.microsoft.com/office/drawing/2014/main" id="{C03018EA-0F5D-4E33-9F59-57CEF1E03856}"/>
              </a:ext>
            </a:extLst>
          </p:cNvPr>
          <p:cNvSpPr>
            <a:spLocks noGrp="1"/>
          </p:cNvSpPr>
          <p:nvPr/>
        </p:nvSpPr>
        <p:spPr>
          <a:xfrm>
            <a:off x="1581150" y="2114550"/>
            <a:ext cx="9334500" cy="9525"/>
          </a:xfrm>
          <a:prstGeom prst="rect">
            <a:avLst/>
          </a:prstGeom>
          <a:solidFill>
            <a:srgbClr val="34526A"/>
          </a:solidFill>
          <a:ln w="0">
            <a:noFill/>
          </a:ln>
        </p:spPr>
        <p:txBody>
          <a:bodyPr/>
          <a:lstStyle/>
          <a:p>
            <a:endParaRPr lang="it-IT"/>
          </a:p>
        </p:txBody>
      </p:sp>
      <p:sp>
        <p:nvSpPr>
          <p:cNvPr id="12" name="Rettangolo 11">
            <a:extLst>
              <a:ext uri="{FF2B5EF4-FFF2-40B4-BE49-F238E27FC236}">
                <a16:creationId xmlns:a16="http://schemas.microsoft.com/office/drawing/2014/main" id="{F239032F-EE9C-43F5-8B44-7717AA407A07}"/>
              </a:ext>
            </a:extLst>
          </p:cNvPr>
          <p:cNvSpPr>
            <a:spLocks noGrp="1"/>
          </p:cNvSpPr>
          <p:nvPr/>
        </p:nvSpPr>
        <p:spPr>
          <a:xfrm>
            <a:off x="742950" y="2419350"/>
            <a:ext cx="571500" cy="495300"/>
          </a:xfrm>
          <a:prstGeom prst="rect">
            <a:avLst/>
          </a:prstGeom>
          <a:noFill/>
          <a:ln w="0">
            <a:noFill/>
          </a:ln>
        </p:spPr>
        <p:txBody>
          <a:bodyPr anchor="ctr">
            <a:normAutofit/>
          </a:bodyPr>
          <a:lstStyle/>
          <a:p>
            <a:pPr algn="ctr">
              <a:defRPr sz="1875" b="1">
                <a:solidFill>
                  <a:srgbClr val="4FC3D7"/>
                </a:solidFill>
                <a:latin typeface="Bitstream Charter"/>
                <a:ea typeface="Bitstream Charter"/>
                <a:cs typeface="Bitstream Charter"/>
              </a:defRPr>
            </a:pPr>
            <a:r>
              <a:rPr sz="1875" b="1">
                <a:solidFill>
                  <a:srgbClr val="4FC3D7"/>
                </a:solidFill>
                <a:latin typeface="Bitstream Charter"/>
                <a:ea typeface="Bitstream Charter"/>
                <a:cs typeface="Bitstream Charter"/>
              </a:rPr>
              <a:t>02</a:t>
            </a:r>
          </a:p>
        </p:txBody>
      </p:sp>
      <p:sp>
        <p:nvSpPr>
          <p:cNvPr id="13" name="Rettangolo 12">
            <a:extLst>
              <a:ext uri="{FF2B5EF4-FFF2-40B4-BE49-F238E27FC236}">
                <a16:creationId xmlns:a16="http://schemas.microsoft.com/office/drawing/2014/main" id="{D5C89449-20B5-4755-988C-15F12E981999}"/>
              </a:ext>
            </a:extLst>
          </p:cNvPr>
          <p:cNvSpPr>
            <a:spLocks noGrp="1"/>
          </p:cNvSpPr>
          <p:nvPr/>
        </p:nvSpPr>
        <p:spPr>
          <a:xfrm>
            <a:off x="1581150" y="2419350"/>
            <a:ext cx="2857500" cy="400050"/>
          </a:xfrm>
          <a:prstGeom prst="rect">
            <a:avLst/>
          </a:prstGeom>
          <a:noFill/>
          <a:ln w="0">
            <a:noFill/>
          </a:ln>
        </p:spPr>
        <p:txBody>
          <a:bodyPr anchor="ctr">
            <a:normAutofit/>
          </a:bodyPr>
          <a:lstStyle/>
          <a:p>
            <a:pPr algn="l">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TRANSFERABLE SKILL</a:t>
            </a:r>
          </a:p>
        </p:txBody>
      </p:sp>
      <p:sp>
        <p:nvSpPr>
          <p:cNvPr id="14" name="Rettangolo 13">
            <a:extLst>
              <a:ext uri="{FF2B5EF4-FFF2-40B4-BE49-F238E27FC236}">
                <a16:creationId xmlns:a16="http://schemas.microsoft.com/office/drawing/2014/main" id="{605EF1AB-02D9-4429-9AA7-676A72D2E431}"/>
              </a:ext>
            </a:extLst>
          </p:cNvPr>
          <p:cNvSpPr>
            <a:spLocks noGrp="1"/>
          </p:cNvSpPr>
          <p:nvPr/>
        </p:nvSpPr>
        <p:spPr>
          <a:xfrm>
            <a:off x="4667250" y="2419350"/>
            <a:ext cx="6238875" cy="523875"/>
          </a:xfrm>
          <a:prstGeom prst="rect">
            <a:avLst/>
          </a:prstGeom>
          <a:noFill/>
          <a:ln w="0">
            <a:noFill/>
          </a:ln>
        </p:spPr>
        <p:txBody>
          <a:bodyPr anchor="ctr">
            <a:normAutofit/>
          </a:bodyPr>
          <a:lstStyle/>
          <a:p>
            <a:pPr algn="l">
              <a:defRPr sz="1500" b="0">
                <a:solidFill>
                  <a:srgbClr val="BED0D9"/>
                </a:solidFill>
                <a:latin typeface="Bitstream Charter"/>
                <a:ea typeface="Bitstream Charter"/>
                <a:cs typeface="Bitstream Charter"/>
              </a:defRPr>
            </a:pPr>
            <a:r>
              <a:rPr sz="1500" b="0">
                <a:solidFill>
                  <a:srgbClr val="BED0D9"/>
                </a:solidFill>
                <a:latin typeface="Bitstream Charter"/>
                <a:ea typeface="Bitstream Charter"/>
                <a:cs typeface="Bitstream Charter"/>
              </a:rPr>
              <a:t>Access, exposure and rescue principles travel between hospitals.</a:t>
            </a:r>
          </a:p>
        </p:txBody>
      </p:sp>
      <p:sp>
        <p:nvSpPr>
          <p:cNvPr id="15" name="Rettangolo 14">
            <a:extLst>
              <a:ext uri="{FF2B5EF4-FFF2-40B4-BE49-F238E27FC236}">
                <a16:creationId xmlns:a16="http://schemas.microsoft.com/office/drawing/2014/main" id="{8C1CDD13-7109-44E7-8D9B-07F43349500A}"/>
              </a:ext>
            </a:extLst>
          </p:cNvPr>
          <p:cNvSpPr>
            <a:spLocks noGrp="1"/>
          </p:cNvSpPr>
          <p:nvPr/>
        </p:nvSpPr>
        <p:spPr>
          <a:xfrm>
            <a:off x="1581150" y="3143250"/>
            <a:ext cx="9334500" cy="9525"/>
          </a:xfrm>
          <a:prstGeom prst="rect">
            <a:avLst/>
          </a:prstGeom>
          <a:solidFill>
            <a:srgbClr val="34526A"/>
          </a:solidFill>
          <a:ln w="0">
            <a:noFill/>
          </a:ln>
        </p:spPr>
        <p:txBody>
          <a:bodyPr/>
          <a:lstStyle/>
          <a:p>
            <a:endParaRPr lang="it-IT"/>
          </a:p>
        </p:txBody>
      </p:sp>
      <p:sp>
        <p:nvSpPr>
          <p:cNvPr id="16" name="Rettangolo 15">
            <a:extLst>
              <a:ext uri="{FF2B5EF4-FFF2-40B4-BE49-F238E27FC236}">
                <a16:creationId xmlns:a16="http://schemas.microsoft.com/office/drawing/2014/main" id="{F8688B47-099F-47D2-9C77-855D5F6B83A2}"/>
              </a:ext>
            </a:extLst>
          </p:cNvPr>
          <p:cNvSpPr>
            <a:spLocks noGrp="1"/>
          </p:cNvSpPr>
          <p:nvPr/>
        </p:nvSpPr>
        <p:spPr>
          <a:xfrm>
            <a:off x="742950" y="3448050"/>
            <a:ext cx="571500" cy="495300"/>
          </a:xfrm>
          <a:prstGeom prst="rect">
            <a:avLst/>
          </a:prstGeom>
          <a:noFill/>
          <a:ln w="0">
            <a:noFill/>
          </a:ln>
        </p:spPr>
        <p:txBody>
          <a:bodyPr anchor="ctr">
            <a:normAutofit/>
          </a:bodyPr>
          <a:lstStyle/>
          <a:p>
            <a:pPr algn="ctr">
              <a:defRPr sz="1875" b="1">
                <a:solidFill>
                  <a:srgbClr val="4FC3D7"/>
                </a:solidFill>
                <a:latin typeface="Bitstream Charter"/>
                <a:ea typeface="Bitstream Charter"/>
                <a:cs typeface="Bitstream Charter"/>
              </a:defRPr>
            </a:pPr>
            <a:r>
              <a:rPr sz="1875" b="1">
                <a:solidFill>
                  <a:srgbClr val="4FC3D7"/>
                </a:solidFill>
                <a:latin typeface="Bitstream Charter"/>
                <a:ea typeface="Bitstream Charter"/>
                <a:cs typeface="Bitstream Charter"/>
              </a:rPr>
              <a:t>03</a:t>
            </a:r>
          </a:p>
        </p:txBody>
      </p:sp>
      <p:sp>
        <p:nvSpPr>
          <p:cNvPr id="17" name="Rettangolo 16">
            <a:extLst>
              <a:ext uri="{FF2B5EF4-FFF2-40B4-BE49-F238E27FC236}">
                <a16:creationId xmlns:a16="http://schemas.microsoft.com/office/drawing/2014/main" id="{84FC4B35-F73D-4785-B5E4-380AC53CF74E}"/>
              </a:ext>
            </a:extLst>
          </p:cNvPr>
          <p:cNvSpPr>
            <a:spLocks noGrp="1"/>
          </p:cNvSpPr>
          <p:nvPr/>
        </p:nvSpPr>
        <p:spPr>
          <a:xfrm>
            <a:off x="1581150" y="3448050"/>
            <a:ext cx="2857500" cy="400050"/>
          </a:xfrm>
          <a:prstGeom prst="rect">
            <a:avLst/>
          </a:prstGeom>
          <a:noFill/>
          <a:ln w="0">
            <a:noFill/>
          </a:ln>
        </p:spPr>
        <p:txBody>
          <a:bodyPr anchor="ctr">
            <a:normAutofit/>
          </a:bodyPr>
          <a:lstStyle/>
          <a:p>
            <a:pPr algn="l">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PROCEDURE BREADTH</a:t>
            </a:r>
          </a:p>
        </p:txBody>
      </p:sp>
      <p:sp>
        <p:nvSpPr>
          <p:cNvPr id="18" name="Rettangolo 17">
            <a:extLst>
              <a:ext uri="{FF2B5EF4-FFF2-40B4-BE49-F238E27FC236}">
                <a16:creationId xmlns:a16="http://schemas.microsoft.com/office/drawing/2014/main" id="{2BB12976-333B-4942-A00A-E363C062B722}"/>
              </a:ext>
            </a:extLst>
          </p:cNvPr>
          <p:cNvSpPr>
            <a:spLocks noGrp="1"/>
          </p:cNvSpPr>
          <p:nvPr/>
        </p:nvSpPr>
        <p:spPr>
          <a:xfrm>
            <a:off x="4667250" y="3448050"/>
            <a:ext cx="6238875" cy="523875"/>
          </a:xfrm>
          <a:prstGeom prst="rect">
            <a:avLst/>
          </a:prstGeom>
          <a:noFill/>
          <a:ln w="0">
            <a:noFill/>
          </a:ln>
        </p:spPr>
        <p:txBody>
          <a:bodyPr anchor="ctr">
            <a:normAutofit/>
          </a:bodyPr>
          <a:lstStyle/>
          <a:p>
            <a:pPr algn="l">
              <a:defRPr sz="1500" b="0">
                <a:solidFill>
                  <a:srgbClr val="BED0D9"/>
                </a:solidFill>
                <a:latin typeface="Bitstream Charter"/>
                <a:ea typeface="Bitstream Charter"/>
                <a:cs typeface="Bitstream Charter"/>
              </a:defRPr>
            </a:pPr>
            <a:r>
              <a:rPr sz="1500" b="0">
                <a:solidFill>
                  <a:srgbClr val="BED0D9"/>
                </a:solidFill>
                <a:latin typeface="Bitstream Charter"/>
                <a:ea typeface="Bitstream Charter"/>
                <a:cs typeface="Bitstream Charter"/>
              </a:rPr>
              <a:t>Primary, revisional and emergency operations remain feasible.</a:t>
            </a:r>
          </a:p>
        </p:txBody>
      </p:sp>
      <p:sp>
        <p:nvSpPr>
          <p:cNvPr id="19" name="Rettangolo 18">
            <a:extLst>
              <a:ext uri="{FF2B5EF4-FFF2-40B4-BE49-F238E27FC236}">
                <a16:creationId xmlns:a16="http://schemas.microsoft.com/office/drawing/2014/main" id="{1A390030-3743-4DB7-8021-51593ADF7193}"/>
              </a:ext>
            </a:extLst>
          </p:cNvPr>
          <p:cNvSpPr>
            <a:spLocks noGrp="1"/>
          </p:cNvSpPr>
          <p:nvPr/>
        </p:nvSpPr>
        <p:spPr>
          <a:xfrm>
            <a:off x="1581150" y="4171950"/>
            <a:ext cx="9334500" cy="9525"/>
          </a:xfrm>
          <a:prstGeom prst="rect">
            <a:avLst/>
          </a:prstGeom>
          <a:solidFill>
            <a:srgbClr val="34526A"/>
          </a:solidFill>
          <a:ln w="0">
            <a:noFill/>
          </a:ln>
        </p:spPr>
        <p:txBody>
          <a:bodyPr/>
          <a:lstStyle/>
          <a:p>
            <a:endParaRPr lang="it-IT"/>
          </a:p>
        </p:txBody>
      </p:sp>
      <p:sp>
        <p:nvSpPr>
          <p:cNvPr id="20" name="Rettangolo 19">
            <a:extLst>
              <a:ext uri="{FF2B5EF4-FFF2-40B4-BE49-F238E27FC236}">
                <a16:creationId xmlns:a16="http://schemas.microsoft.com/office/drawing/2014/main" id="{F2AE9325-04F5-45D1-B723-2B90E71B98D6}"/>
              </a:ext>
            </a:extLst>
          </p:cNvPr>
          <p:cNvSpPr>
            <a:spLocks noGrp="1"/>
          </p:cNvSpPr>
          <p:nvPr/>
        </p:nvSpPr>
        <p:spPr>
          <a:xfrm>
            <a:off x="742950" y="4476750"/>
            <a:ext cx="571500" cy="495300"/>
          </a:xfrm>
          <a:prstGeom prst="rect">
            <a:avLst/>
          </a:prstGeom>
          <a:noFill/>
          <a:ln w="0">
            <a:noFill/>
          </a:ln>
        </p:spPr>
        <p:txBody>
          <a:bodyPr anchor="ctr">
            <a:normAutofit/>
          </a:bodyPr>
          <a:lstStyle/>
          <a:p>
            <a:pPr algn="ctr">
              <a:defRPr sz="1875" b="1">
                <a:solidFill>
                  <a:srgbClr val="FF5F63"/>
                </a:solidFill>
                <a:latin typeface="Bitstream Charter"/>
                <a:ea typeface="Bitstream Charter"/>
                <a:cs typeface="Bitstream Charter"/>
              </a:defRPr>
            </a:pPr>
            <a:r>
              <a:rPr sz="1875" b="1">
                <a:solidFill>
                  <a:srgbClr val="FF5F63"/>
                </a:solidFill>
                <a:latin typeface="Bitstream Charter"/>
                <a:ea typeface="Bitstream Charter"/>
                <a:cs typeface="Bitstream Charter"/>
              </a:rPr>
              <a:t>04</a:t>
            </a:r>
          </a:p>
        </p:txBody>
      </p:sp>
      <p:sp>
        <p:nvSpPr>
          <p:cNvPr id="21" name="Rettangolo 20">
            <a:extLst>
              <a:ext uri="{FF2B5EF4-FFF2-40B4-BE49-F238E27FC236}">
                <a16:creationId xmlns:a16="http://schemas.microsoft.com/office/drawing/2014/main" id="{7F667B6C-A910-4BA6-9E02-8FB187F46849}"/>
              </a:ext>
            </a:extLst>
          </p:cNvPr>
          <p:cNvSpPr>
            <a:spLocks noGrp="1"/>
          </p:cNvSpPr>
          <p:nvPr/>
        </p:nvSpPr>
        <p:spPr>
          <a:xfrm>
            <a:off x="1581150" y="4476750"/>
            <a:ext cx="2857500" cy="400050"/>
          </a:xfrm>
          <a:prstGeom prst="rect">
            <a:avLst/>
          </a:prstGeom>
          <a:noFill/>
          <a:ln w="0">
            <a:noFill/>
          </a:ln>
        </p:spPr>
        <p:txBody>
          <a:bodyPr anchor="ctr">
            <a:normAutofit/>
          </a:bodyPr>
          <a:lstStyle/>
          <a:p>
            <a:pPr algn="l">
              <a:defRPr sz="1350" b="1">
                <a:solidFill>
                  <a:srgbClr val="FFFFFF"/>
                </a:solidFill>
                <a:latin typeface="Bitstream Charter"/>
                <a:ea typeface="Bitstream Charter"/>
                <a:cs typeface="Bitstream Charter"/>
              </a:defRPr>
            </a:pPr>
            <a:r>
              <a:rPr sz="1350" b="1">
                <a:solidFill>
                  <a:srgbClr val="FFFFFF"/>
                </a:solidFill>
                <a:latin typeface="Bitstream Charter"/>
                <a:ea typeface="Bitstream Charter"/>
                <a:cs typeface="Bitstream Charter"/>
              </a:rPr>
              <a:t>CAPITAL BARRIER</a:t>
            </a:r>
          </a:p>
        </p:txBody>
      </p:sp>
      <p:sp>
        <p:nvSpPr>
          <p:cNvPr id="22" name="Rettangolo 21">
            <a:extLst>
              <a:ext uri="{FF2B5EF4-FFF2-40B4-BE49-F238E27FC236}">
                <a16:creationId xmlns:a16="http://schemas.microsoft.com/office/drawing/2014/main" id="{97A36127-1755-4471-8D9E-3461B45F42A9}"/>
              </a:ext>
            </a:extLst>
          </p:cNvPr>
          <p:cNvSpPr>
            <a:spLocks noGrp="1"/>
          </p:cNvSpPr>
          <p:nvPr/>
        </p:nvSpPr>
        <p:spPr>
          <a:xfrm>
            <a:off x="4667250" y="4476750"/>
            <a:ext cx="6238875" cy="523875"/>
          </a:xfrm>
          <a:prstGeom prst="rect">
            <a:avLst/>
          </a:prstGeom>
          <a:noFill/>
          <a:ln w="0">
            <a:noFill/>
          </a:ln>
        </p:spPr>
        <p:txBody>
          <a:bodyPr anchor="ctr">
            <a:normAutofit fontScale="99452"/>
          </a:bodyPr>
          <a:lstStyle/>
          <a:p>
            <a:pPr algn="l">
              <a:defRPr sz="1500" b="0">
                <a:solidFill>
                  <a:srgbClr val="BED0D9"/>
                </a:solidFill>
                <a:latin typeface="Bitstream Charter"/>
                <a:ea typeface="Bitstream Charter"/>
                <a:cs typeface="Bitstream Charter"/>
              </a:defRPr>
            </a:pPr>
            <a:r>
              <a:rPr sz="1500" b="0">
                <a:solidFill>
                  <a:srgbClr val="BED0D9"/>
                </a:solidFill>
                <a:latin typeface="Bitstream Charter"/>
                <a:ea typeface="Bitstream Charter"/>
                <a:cs typeface="Bitstream Charter"/>
              </a:rPr>
              <a:t>New platforms require purchase, maintenance, training and case volume.</a:t>
            </a:r>
          </a:p>
        </p:txBody>
      </p:sp>
      <p:sp>
        <p:nvSpPr>
          <p:cNvPr id="23" name="Rettangolo 22">
            <a:extLst>
              <a:ext uri="{FF2B5EF4-FFF2-40B4-BE49-F238E27FC236}">
                <a16:creationId xmlns:a16="http://schemas.microsoft.com/office/drawing/2014/main" id="{8B93E973-88CA-4551-B08A-6C5F40A6A572}"/>
              </a:ext>
            </a:extLst>
          </p:cNvPr>
          <p:cNvSpPr>
            <a:spLocks noGrp="1"/>
          </p:cNvSpPr>
          <p:nvPr/>
        </p:nvSpPr>
        <p:spPr>
          <a:xfrm>
            <a:off x="1581150" y="5200650"/>
            <a:ext cx="9334500" cy="9525"/>
          </a:xfrm>
          <a:prstGeom prst="rect">
            <a:avLst/>
          </a:prstGeom>
          <a:solidFill>
            <a:srgbClr val="34526A"/>
          </a:solidFill>
          <a:ln w="0">
            <a:noFill/>
          </a:ln>
        </p:spPr>
        <p:txBody>
          <a:bodyPr/>
          <a:lstStyle/>
          <a:p>
            <a:endParaRPr lang="it-IT"/>
          </a:p>
        </p:txBody>
      </p:sp>
      <p:sp>
        <p:nvSpPr>
          <p:cNvPr id="24" name="Rettangolo 23">
            <a:extLst>
              <a:ext uri="{FF2B5EF4-FFF2-40B4-BE49-F238E27FC236}">
                <a16:creationId xmlns:a16="http://schemas.microsoft.com/office/drawing/2014/main" id="{9EFF4F48-F514-4ECA-99A6-B81F6D874DDC}"/>
              </a:ext>
            </a:extLst>
          </p:cNvPr>
          <p:cNvSpPr>
            <a:spLocks noGrp="1"/>
          </p:cNvSpPr>
          <p:nvPr/>
        </p:nvSpPr>
        <p:spPr>
          <a:xfrm>
            <a:off x="1809750" y="5581650"/>
            <a:ext cx="8572500" cy="400050"/>
          </a:xfrm>
          <a:prstGeom prst="rect">
            <a:avLst/>
          </a:prstGeom>
          <a:noFill/>
          <a:ln w="0">
            <a:noFill/>
          </a:ln>
        </p:spPr>
        <p:txBody>
          <a:bodyPr anchor="ctr">
            <a:normAutofit fontScale="96428"/>
          </a:bodyPr>
          <a:lstStyle/>
          <a:p>
            <a:pPr algn="ctr">
              <a:defRPr sz="2100" b="1">
                <a:solidFill>
                  <a:srgbClr val="4FC3D7"/>
                </a:solidFill>
                <a:latin typeface="Bitstream Charter"/>
                <a:ea typeface="Bitstream Charter"/>
                <a:cs typeface="Bitstream Charter"/>
              </a:defRPr>
            </a:pPr>
            <a:r>
              <a:rPr sz="2100" b="1">
                <a:solidFill>
                  <a:srgbClr val="4FC3D7"/>
                </a:solidFill>
                <a:latin typeface="Bitstream Charter"/>
                <a:ea typeface="Bitstream Charter"/>
                <a:cs typeface="Bitstream Charter"/>
              </a:rPr>
              <a:t>A global standard can lose market share and remain indispensable.</a:t>
            </a:r>
          </a:p>
        </p:txBody>
      </p:sp>
    </p:spTree>
    <p:extLst>
      <p:ext uri="{BB962C8B-B14F-4D97-AF65-F5344CB8AC3E}">
        <p14:creationId xmlns:p14="http://schemas.microsoft.com/office/powerpoint/2010/main" val="16241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23" name="Immagine 22"/>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C5A6E018-F9B3-4C39-A2C9-4D606ECA53BA}"/>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RESOURCE-CONSTRAINED SETTINGS</a:t>
            </a:r>
          </a:p>
        </p:txBody>
      </p:sp>
      <p:sp>
        <p:nvSpPr>
          <p:cNvPr id="3" name="Rettangolo 2">
            <a:extLst>
              <a:ext uri="{FF2B5EF4-FFF2-40B4-BE49-F238E27FC236}">
                <a16:creationId xmlns:a16="http://schemas.microsoft.com/office/drawing/2014/main" id="{DA004430-2F97-43BC-9306-0866F2418604}"/>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Technology arrives on different timelines</a:t>
            </a:r>
          </a:p>
        </p:txBody>
      </p:sp>
      <p:sp>
        <p:nvSpPr>
          <p:cNvPr id="4" name="Rettangolo 3">
            <a:extLst>
              <a:ext uri="{FF2B5EF4-FFF2-40B4-BE49-F238E27FC236}">
                <a16:creationId xmlns:a16="http://schemas.microsoft.com/office/drawing/2014/main" id="{D352C3FB-705C-4601-94A0-E84760B2717A}"/>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9CE56470-B541-4412-BA69-B43DF94299F6}"/>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2D90EA1F-8BA5-40A6-A765-DABE80C1E7AB}"/>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5761D577-6FE7-4D99-9DA4-FCC43AA75CD0}"/>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08</a:t>
            </a:r>
          </a:p>
        </p:txBody>
      </p:sp>
      <p:sp>
        <p:nvSpPr>
          <p:cNvPr id="8" name="Rettangolo 7">
            <a:extLst>
              <a:ext uri="{FF2B5EF4-FFF2-40B4-BE49-F238E27FC236}">
                <a16:creationId xmlns:a16="http://schemas.microsoft.com/office/drawing/2014/main" id="{279A6A45-5A26-445D-9D77-725DEAD6619F}"/>
              </a:ext>
            </a:extLst>
          </p:cNvPr>
          <p:cNvSpPr>
            <a:spLocks noGrp="1"/>
          </p:cNvSpPr>
          <p:nvPr/>
        </p:nvSpPr>
        <p:spPr>
          <a:xfrm>
            <a:off x="742950" y="1428750"/>
            <a:ext cx="3714750" cy="285750"/>
          </a:xfrm>
          <a:prstGeom prst="rect">
            <a:avLst/>
          </a:prstGeom>
          <a:noFill/>
          <a:ln w="0">
            <a:noFill/>
          </a:ln>
        </p:spPr>
        <p:txBody>
          <a:bodyPr anchor="ctr">
            <a:normAutofit/>
          </a:bodyPr>
          <a:lstStyle/>
          <a:p>
            <a:pPr algn="l">
              <a:defRPr sz="1125" b="1">
                <a:solidFill>
                  <a:srgbClr val="FF5F63"/>
                </a:solidFill>
                <a:latin typeface="Bitstream Charter"/>
                <a:ea typeface="Bitstream Charter"/>
                <a:cs typeface="Bitstream Charter"/>
              </a:defRPr>
            </a:pPr>
            <a:r>
              <a:rPr sz="1125" b="1">
                <a:solidFill>
                  <a:srgbClr val="FF5F63"/>
                </a:solidFill>
                <a:latin typeface="Bitstream Charter"/>
                <a:ea typeface="Bitstream Charter"/>
                <a:cs typeface="Bitstream Charter"/>
              </a:rPr>
              <a:t>NIGERIA · 2023</a:t>
            </a:r>
          </a:p>
        </p:txBody>
      </p:sp>
      <p:sp>
        <p:nvSpPr>
          <p:cNvPr id="9" name="Rettangolo 8">
            <a:extLst>
              <a:ext uri="{FF2B5EF4-FFF2-40B4-BE49-F238E27FC236}">
                <a16:creationId xmlns:a16="http://schemas.microsoft.com/office/drawing/2014/main" id="{75B4F8BA-39A8-4570-A061-AEDAA31F8CB4}"/>
              </a:ext>
            </a:extLst>
          </p:cNvPr>
          <p:cNvSpPr>
            <a:spLocks noGrp="1"/>
          </p:cNvSpPr>
          <p:nvPr/>
        </p:nvSpPr>
        <p:spPr>
          <a:xfrm>
            <a:off x="742950" y="1809750"/>
            <a:ext cx="2143125" cy="742950"/>
          </a:xfrm>
          <a:prstGeom prst="rect">
            <a:avLst/>
          </a:prstGeom>
          <a:noFill/>
          <a:ln w="0">
            <a:noFill/>
          </a:ln>
        </p:spPr>
        <p:txBody>
          <a:bodyPr anchor="ctr">
            <a:normAutofit/>
          </a:bodyPr>
          <a:lstStyle/>
          <a:p>
            <a:pPr algn="l">
              <a:defRPr sz="4275" b="1">
                <a:solidFill>
                  <a:srgbClr val="13243A"/>
                </a:solidFill>
                <a:latin typeface="Bitstream Charter"/>
                <a:ea typeface="Bitstream Charter"/>
                <a:cs typeface="Bitstream Charter"/>
              </a:defRPr>
            </a:pPr>
            <a:r>
              <a:rPr sz="4275" b="1">
                <a:solidFill>
                  <a:srgbClr val="13243A"/>
                </a:solidFill>
                <a:latin typeface="Bitstream Charter"/>
                <a:ea typeface="Bitstream Charter"/>
                <a:cs typeface="Bitstream Charter"/>
              </a:rPr>
              <a:t>214</a:t>
            </a:r>
          </a:p>
        </p:txBody>
      </p:sp>
      <p:sp>
        <p:nvSpPr>
          <p:cNvPr id="10" name="Rettangolo 9">
            <a:extLst>
              <a:ext uri="{FF2B5EF4-FFF2-40B4-BE49-F238E27FC236}">
                <a16:creationId xmlns:a16="http://schemas.microsoft.com/office/drawing/2014/main" id="{FE4F260A-789F-4043-85EB-59247707E8E3}"/>
              </a:ext>
            </a:extLst>
          </p:cNvPr>
          <p:cNvSpPr>
            <a:spLocks noGrp="1"/>
          </p:cNvSpPr>
          <p:nvPr/>
        </p:nvSpPr>
        <p:spPr>
          <a:xfrm>
            <a:off x="2619375" y="2047875"/>
            <a:ext cx="2952750" cy="361950"/>
          </a:xfrm>
          <a:prstGeom prst="rect">
            <a:avLst/>
          </a:prstGeom>
          <a:noFill/>
          <a:ln w="0">
            <a:noFill/>
          </a:ln>
        </p:spPr>
        <p:txBody>
          <a:bodyPr anchor="ctr">
            <a:normAutofit/>
          </a:bodyPr>
          <a:lstStyle/>
          <a:p>
            <a:pPr algn="l">
              <a:defRPr sz="1350" b="0">
                <a:solidFill>
                  <a:srgbClr val="718191"/>
                </a:solidFill>
                <a:latin typeface="Bitstream Charter"/>
                <a:ea typeface="Bitstream Charter"/>
                <a:cs typeface="Bitstream Charter"/>
              </a:defRPr>
            </a:pPr>
            <a:r>
              <a:rPr sz="1350" b="0">
                <a:solidFill>
                  <a:srgbClr val="718191"/>
                </a:solidFill>
                <a:latin typeface="Bitstream Charter"/>
                <a:ea typeface="Bitstream Charter"/>
                <a:cs typeface="Bitstream Charter"/>
              </a:rPr>
              <a:t>reported bariatric procedures</a:t>
            </a:r>
          </a:p>
        </p:txBody>
      </p:sp>
      <p:graphicFrame>
        <p:nvGraphicFramePr>
          <p:cNvPr id="33" name="Chart"/>
          <p:cNvGraphicFramePr/>
          <p:nvPr/>
        </p:nvGraphicFramePr>
        <p:xfrm>
          <a:off x="685800" y="2857500"/>
          <a:ext cx="4905375" cy="2333625"/>
        </p:xfrm>
        <a:graphic>
          <a:graphicData uri="http://schemas.openxmlformats.org/drawingml/2006/chart">
            <c:chart xmlns:c="http://schemas.openxmlformats.org/drawingml/2006/chart" xmlns:r="http://schemas.openxmlformats.org/officeDocument/2006/relationships" r:id="rId4"/>
          </a:graphicData>
        </a:graphic>
      </p:graphicFrame>
      <p:sp>
        <p:nvSpPr>
          <p:cNvPr id="12" name="Rettangolo 11">
            <a:extLst>
              <a:ext uri="{FF2B5EF4-FFF2-40B4-BE49-F238E27FC236}">
                <a16:creationId xmlns:a16="http://schemas.microsoft.com/office/drawing/2014/main" id="{A1B59076-4CE0-49F9-ADCB-6774F262D6F0}"/>
              </a:ext>
            </a:extLst>
          </p:cNvPr>
          <p:cNvSpPr>
            <a:spLocks noGrp="1"/>
          </p:cNvSpPr>
          <p:nvPr/>
        </p:nvSpPr>
        <p:spPr>
          <a:xfrm>
            <a:off x="6134100" y="1409700"/>
            <a:ext cx="9525" cy="3905250"/>
          </a:xfrm>
          <a:prstGeom prst="rect">
            <a:avLst/>
          </a:prstGeom>
          <a:solidFill>
            <a:srgbClr val="DCE8EE"/>
          </a:solidFill>
          <a:ln w="0">
            <a:noFill/>
          </a:ln>
        </p:spPr>
        <p:txBody>
          <a:bodyPr/>
          <a:lstStyle/>
          <a:p>
            <a:endParaRPr lang="it-IT"/>
          </a:p>
        </p:txBody>
      </p:sp>
      <p:sp>
        <p:nvSpPr>
          <p:cNvPr id="13" name="Rettangolo 12">
            <a:extLst>
              <a:ext uri="{FF2B5EF4-FFF2-40B4-BE49-F238E27FC236}">
                <a16:creationId xmlns:a16="http://schemas.microsoft.com/office/drawing/2014/main" id="{D7F993CC-6494-4D18-B152-1BD423BC94AD}"/>
              </a:ext>
            </a:extLst>
          </p:cNvPr>
          <p:cNvSpPr>
            <a:spLocks noGrp="1"/>
          </p:cNvSpPr>
          <p:nvPr/>
        </p:nvSpPr>
        <p:spPr>
          <a:xfrm>
            <a:off x="6667500" y="1504950"/>
            <a:ext cx="4095750" cy="381000"/>
          </a:xfrm>
          <a:prstGeom prst="rect">
            <a:avLst/>
          </a:prstGeom>
          <a:noFill/>
          <a:ln w="0">
            <a:noFill/>
          </a:ln>
        </p:spPr>
        <p:txBody>
          <a:bodyPr anchor="ctr">
            <a:normAutofit fontScale="97436"/>
          </a:bodyPr>
          <a:lstStyle/>
          <a:p>
            <a:pPr algn="l">
              <a:defRPr sz="1950" b="1">
                <a:solidFill>
                  <a:srgbClr val="13243A"/>
                </a:solidFill>
                <a:latin typeface="Bitstream Charter"/>
                <a:ea typeface="Bitstream Charter"/>
                <a:cs typeface="Bitstream Charter"/>
              </a:defRPr>
            </a:pPr>
            <a:r>
              <a:rPr sz="1950" b="1">
                <a:solidFill>
                  <a:srgbClr val="13243A"/>
                </a:solidFill>
                <a:latin typeface="Bitstream Charter"/>
                <a:ea typeface="Bitstream Charter"/>
                <a:cs typeface="Bitstream Charter"/>
              </a:rPr>
              <a:t>The recurring barriers</a:t>
            </a:r>
          </a:p>
        </p:txBody>
      </p:sp>
      <p:sp>
        <p:nvSpPr>
          <p:cNvPr id="14" name="Rettangolo 13">
            <a:extLst>
              <a:ext uri="{FF2B5EF4-FFF2-40B4-BE49-F238E27FC236}">
                <a16:creationId xmlns:a16="http://schemas.microsoft.com/office/drawing/2014/main" id="{E4E3B71E-3976-4015-B590-84DB790FB4D4}"/>
              </a:ext>
            </a:extLst>
          </p:cNvPr>
          <p:cNvSpPr>
            <a:spLocks noGrp="1"/>
          </p:cNvSpPr>
          <p:nvPr/>
        </p:nvSpPr>
        <p:spPr>
          <a:xfrm>
            <a:off x="6667500" y="2324100"/>
            <a:ext cx="1381125" cy="333375"/>
          </a:xfrm>
          <a:prstGeom prst="rect">
            <a:avLst/>
          </a:prstGeom>
          <a:noFill/>
          <a:ln w="0">
            <a:noFill/>
          </a:ln>
        </p:spPr>
        <p:txBody>
          <a:bodyPr anchor="ctr">
            <a:normAutofit/>
          </a:bodyPr>
          <a:lstStyle/>
          <a:p>
            <a:pPr algn="l">
              <a:defRPr sz="1425" b="1">
                <a:solidFill>
                  <a:srgbClr val="00A8E0"/>
                </a:solidFill>
                <a:latin typeface="Bitstream Charter"/>
                <a:ea typeface="Bitstream Charter"/>
                <a:cs typeface="Bitstream Charter"/>
              </a:defRPr>
            </a:pPr>
            <a:r>
              <a:rPr sz="1425" b="1">
                <a:solidFill>
                  <a:srgbClr val="00A8E0"/>
                </a:solidFill>
                <a:latin typeface="Bitstream Charter"/>
                <a:ea typeface="Bitstream Charter"/>
                <a:cs typeface="Bitstream Charter"/>
              </a:rPr>
              <a:t>Equipment</a:t>
            </a:r>
          </a:p>
        </p:txBody>
      </p:sp>
      <p:sp>
        <p:nvSpPr>
          <p:cNvPr id="15" name="Rettangolo 14">
            <a:extLst>
              <a:ext uri="{FF2B5EF4-FFF2-40B4-BE49-F238E27FC236}">
                <a16:creationId xmlns:a16="http://schemas.microsoft.com/office/drawing/2014/main" id="{0A028565-9687-4E60-8ABA-8B5E328BBD74}"/>
              </a:ext>
            </a:extLst>
          </p:cNvPr>
          <p:cNvSpPr>
            <a:spLocks noGrp="1"/>
          </p:cNvSpPr>
          <p:nvPr/>
        </p:nvSpPr>
        <p:spPr>
          <a:xfrm>
            <a:off x="8096250" y="2324100"/>
            <a:ext cx="2809875" cy="495300"/>
          </a:xfrm>
          <a:prstGeom prst="rect">
            <a:avLst/>
          </a:prstGeom>
          <a:noFill/>
          <a:ln w="0">
            <a:noFill/>
          </a:ln>
        </p:spPr>
        <p:txBody>
          <a:bodyPr anchor="ctr">
            <a:normAutofit fontScale="92982"/>
          </a:bodyPr>
          <a:lstStyle/>
          <a:p>
            <a:pPr algn="l">
              <a:defRPr sz="1425" b="1">
                <a:solidFill>
                  <a:srgbClr val="13243A"/>
                </a:solidFill>
                <a:latin typeface="Bitstream Charter"/>
                <a:ea typeface="Bitstream Charter"/>
                <a:cs typeface="Bitstream Charter"/>
              </a:defRPr>
            </a:pPr>
            <a:r>
              <a:rPr sz="1425" b="1">
                <a:solidFill>
                  <a:srgbClr val="13243A"/>
                </a:solidFill>
                <a:latin typeface="Bitstream Charter"/>
                <a:ea typeface="Bitstream Charter"/>
                <a:cs typeface="Bitstream Charter"/>
              </a:rPr>
              <a:t>purchase, repair and consumables</a:t>
            </a:r>
          </a:p>
        </p:txBody>
      </p:sp>
      <p:sp>
        <p:nvSpPr>
          <p:cNvPr id="16" name="Rettangolo 15">
            <a:extLst>
              <a:ext uri="{FF2B5EF4-FFF2-40B4-BE49-F238E27FC236}">
                <a16:creationId xmlns:a16="http://schemas.microsoft.com/office/drawing/2014/main" id="{3177E732-E0BA-4B0E-A16B-85B95B4975F9}"/>
              </a:ext>
            </a:extLst>
          </p:cNvPr>
          <p:cNvSpPr>
            <a:spLocks noGrp="1"/>
          </p:cNvSpPr>
          <p:nvPr/>
        </p:nvSpPr>
        <p:spPr>
          <a:xfrm>
            <a:off x="6667500" y="3200400"/>
            <a:ext cx="1381125" cy="333375"/>
          </a:xfrm>
          <a:prstGeom prst="rect">
            <a:avLst/>
          </a:prstGeom>
          <a:noFill/>
          <a:ln w="0">
            <a:noFill/>
          </a:ln>
        </p:spPr>
        <p:txBody>
          <a:bodyPr anchor="ctr">
            <a:normAutofit/>
          </a:bodyPr>
          <a:lstStyle/>
          <a:p>
            <a:pPr algn="l">
              <a:defRPr sz="1425" b="1">
                <a:solidFill>
                  <a:srgbClr val="00A8E0"/>
                </a:solidFill>
                <a:latin typeface="Bitstream Charter"/>
                <a:ea typeface="Bitstream Charter"/>
                <a:cs typeface="Bitstream Charter"/>
              </a:defRPr>
            </a:pPr>
            <a:r>
              <a:rPr sz="1425" b="1">
                <a:solidFill>
                  <a:srgbClr val="00A8E0"/>
                </a:solidFill>
                <a:latin typeface="Bitstream Charter"/>
                <a:ea typeface="Bitstream Charter"/>
                <a:cs typeface="Bitstream Charter"/>
              </a:rPr>
              <a:t>Training</a:t>
            </a:r>
          </a:p>
        </p:txBody>
      </p:sp>
      <p:sp>
        <p:nvSpPr>
          <p:cNvPr id="17" name="Rettangolo 16">
            <a:extLst>
              <a:ext uri="{FF2B5EF4-FFF2-40B4-BE49-F238E27FC236}">
                <a16:creationId xmlns:a16="http://schemas.microsoft.com/office/drawing/2014/main" id="{696F0A6F-CE9A-4BE0-84CF-7386FC91D119}"/>
              </a:ext>
            </a:extLst>
          </p:cNvPr>
          <p:cNvSpPr>
            <a:spLocks noGrp="1"/>
          </p:cNvSpPr>
          <p:nvPr/>
        </p:nvSpPr>
        <p:spPr>
          <a:xfrm>
            <a:off x="8096250" y="3200400"/>
            <a:ext cx="2809875" cy="495300"/>
          </a:xfrm>
          <a:prstGeom prst="rect">
            <a:avLst/>
          </a:prstGeom>
          <a:noFill/>
          <a:ln w="0">
            <a:noFill/>
          </a:ln>
        </p:spPr>
        <p:txBody>
          <a:bodyPr anchor="ctr">
            <a:normAutofit fontScale="96466"/>
          </a:bodyPr>
          <a:lstStyle/>
          <a:p>
            <a:pPr algn="l">
              <a:defRPr sz="1425" b="1">
                <a:solidFill>
                  <a:srgbClr val="13243A"/>
                </a:solidFill>
                <a:latin typeface="Bitstream Charter"/>
                <a:ea typeface="Bitstream Charter"/>
                <a:cs typeface="Bitstream Charter"/>
              </a:defRPr>
            </a:pPr>
            <a:r>
              <a:rPr sz="1425" b="1">
                <a:solidFill>
                  <a:srgbClr val="13243A"/>
                </a:solidFill>
                <a:latin typeface="Bitstream Charter"/>
                <a:ea typeface="Bitstream Charter"/>
                <a:cs typeface="Bitstream Charter"/>
              </a:rPr>
              <a:t>dependence on external trainers</a:t>
            </a:r>
          </a:p>
        </p:txBody>
      </p:sp>
      <p:sp>
        <p:nvSpPr>
          <p:cNvPr id="18" name="Rettangolo 17">
            <a:extLst>
              <a:ext uri="{FF2B5EF4-FFF2-40B4-BE49-F238E27FC236}">
                <a16:creationId xmlns:a16="http://schemas.microsoft.com/office/drawing/2014/main" id="{40CB8406-2671-4CF9-ABE0-4D89FC65017F}"/>
              </a:ext>
            </a:extLst>
          </p:cNvPr>
          <p:cNvSpPr>
            <a:spLocks noGrp="1"/>
          </p:cNvSpPr>
          <p:nvPr/>
        </p:nvSpPr>
        <p:spPr>
          <a:xfrm>
            <a:off x="6667500" y="4076700"/>
            <a:ext cx="1381125" cy="333375"/>
          </a:xfrm>
          <a:prstGeom prst="rect">
            <a:avLst/>
          </a:prstGeom>
          <a:noFill/>
          <a:ln w="0">
            <a:noFill/>
          </a:ln>
        </p:spPr>
        <p:txBody>
          <a:bodyPr anchor="ctr">
            <a:normAutofit/>
          </a:bodyPr>
          <a:lstStyle/>
          <a:p>
            <a:pPr algn="l">
              <a:defRPr sz="1425" b="1">
                <a:solidFill>
                  <a:srgbClr val="00A8E0"/>
                </a:solidFill>
                <a:latin typeface="Bitstream Charter"/>
                <a:ea typeface="Bitstream Charter"/>
                <a:cs typeface="Bitstream Charter"/>
              </a:defRPr>
            </a:pPr>
            <a:r>
              <a:rPr sz="1425" b="1">
                <a:solidFill>
                  <a:srgbClr val="00A8E0"/>
                </a:solidFill>
                <a:latin typeface="Bitstream Charter"/>
                <a:ea typeface="Bitstream Charter"/>
                <a:cs typeface="Bitstream Charter"/>
              </a:rPr>
              <a:t>Teams</a:t>
            </a:r>
          </a:p>
        </p:txBody>
      </p:sp>
      <p:sp>
        <p:nvSpPr>
          <p:cNvPr id="19" name="Rettangolo 18">
            <a:extLst>
              <a:ext uri="{FF2B5EF4-FFF2-40B4-BE49-F238E27FC236}">
                <a16:creationId xmlns:a16="http://schemas.microsoft.com/office/drawing/2014/main" id="{9708A088-92BD-4794-8445-9080D60A3539}"/>
              </a:ext>
            </a:extLst>
          </p:cNvPr>
          <p:cNvSpPr>
            <a:spLocks noGrp="1"/>
          </p:cNvSpPr>
          <p:nvPr/>
        </p:nvSpPr>
        <p:spPr>
          <a:xfrm>
            <a:off x="8096250" y="4076700"/>
            <a:ext cx="2809875" cy="495300"/>
          </a:xfrm>
          <a:prstGeom prst="rect">
            <a:avLst/>
          </a:prstGeom>
          <a:noFill/>
          <a:ln w="0">
            <a:noFill/>
          </a:ln>
        </p:spPr>
        <p:txBody>
          <a:bodyPr anchor="ctr">
            <a:normAutofit fontScale="92982"/>
          </a:bodyPr>
          <a:lstStyle/>
          <a:p>
            <a:pPr algn="l">
              <a:defRPr sz="1425" b="1">
                <a:solidFill>
                  <a:srgbClr val="13243A"/>
                </a:solidFill>
                <a:latin typeface="Bitstream Charter"/>
                <a:ea typeface="Bitstream Charter"/>
                <a:cs typeface="Bitstream Charter"/>
              </a:defRPr>
            </a:pPr>
            <a:r>
              <a:rPr sz="1425" b="1">
                <a:solidFill>
                  <a:srgbClr val="13243A"/>
                </a:solidFill>
                <a:latin typeface="Bitstream Charter"/>
                <a:ea typeface="Bitstream Charter"/>
                <a:cs typeface="Bitstream Charter"/>
              </a:rPr>
              <a:t>limited locally trained theatre staff</a:t>
            </a:r>
          </a:p>
        </p:txBody>
      </p:sp>
      <p:sp>
        <p:nvSpPr>
          <p:cNvPr id="20" name="Rettangolo con angoli arrotondati 19">
            <a:extLst>
              <a:ext uri="{FF2B5EF4-FFF2-40B4-BE49-F238E27FC236}">
                <a16:creationId xmlns:a16="http://schemas.microsoft.com/office/drawing/2014/main" id="{47AA289F-0639-48E9-9F06-53B2D5A16A10}"/>
              </a:ext>
            </a:extLst>
          </p:cNvPr>
          <p:cNvSpPr>
            <a:spLocks noGrp="1"/>
          </p:cNvSpPr>
          <p:nvPr/>
        </p:nvSpPr>
        <p:spPr>
          <a:xfrm>
            <a:off x="6667500" y="4829175"/>
            <a:ext cx="4267200" cy="685800"/>
          </a:xfrm>
          <a:prstGeom prst="roundRect">
            <a:avLst>
              <a:gd name="adj" fmla="val 16667"/>
            </a:avLst>
          </a:prstGeom>
          <a:solidFill>
            <a:srgbClr val="EAF6FA"/>
          </a:solidFill>
          <a:ln w="0">
            <a:noFill/>
          </a:ln>
        </p:spPr>
        <p:txBody>
          <a:bodyPr/>
          <a:lstStyle/>
          <a:p>
            <a:endParaRPr lang="it-IT"/>
          </a:p>
        </p:txBody>
      </p:sp>
      <p:sp>
        <p:nvSpPr>
          <p:cNvPr id="21" name="Rettangolo 20">
            <a:extLst>
              <a:ext uri="{FF2B5EF4-FFF2-40B4-BE49-F238E27FC236}">
                <a16:creationId xmlns:a16="http://schemas.microsoft.com/office/drawing/2014/main" id="{A43B3B19-1E7A-497F-8927-9E0743F4C046}"/>
              </a:ext>
            </a:extLst>
          </p:cNvPr>
          <p:cNvSpPr>
            <a:spLocks noGrp="1"/>
          </p:cNvSpPr>
          <p:nvPr/>
        </p:nvSpPr>
        <p:spPr>
          <a:xfrm>
            <a:off x="6905625" y="4924425"/>
            <a:ext cx="3790950" cy="495300"/>
          </a:xfrm>
          <a:prstGeom prst="rect">
            <a:avLst/>
          </a:prstGeom>
          <a:noFill/>
          <a:ln w="0">
            <a:noFill/>
          </a:ln>
        </p:spPr>
        <p:txBody>
          <a:bodyPr anchor="ctr">
            <a:normAutofit fontScale="88333"/>
          </a:bodyPr>
          <a:lstStyle/>
          <a:p>
            <a:pPr algn="ctr">
              <a:defRPr sz="1500" b="1">
                <a:solidFill>
                  <a:srgbClr val="FF5F63"/>
                </a:solidFill>
                <a:latin typeface="Bitstream Charter"/>
                <a:ea typeface="Bitstream Charter"/>
                <a:cs typeface="Bitstream Charter"/>
              </a:defRPr>
            </a:pPr>
            <a:r>
              <a:rPr sz="1500" b="1">
                <a:solidFill>
                  <a:srgbClr val="FF5F63"/>
                </a:solidFill>
                <a:latin typeface="Bitstream Charter"/>
                <a:ea typeface="Bitstream Charter"/>
                <a:cs typeface="Bitstream Charter"/>
              </a:rPr>
              <a:t>A later laparoscopic transition usually predicts a later robotic transition.</a:t>
            </a:r>
          </a:p>
        </p:txBody>
      </p:sp>
      <p:sp>
        <p:nvSpPr>
          <p:cNvPr id="22" name="Rettangolo 21">
            <a:extLst>
              <a:ext uri="{FF2B5EF4-FFF2-40B4-BE49-F238E27FC236}">
                <a16:creationId xmlns:a16="http://schemas.microsoft.com/office/drawing/2014/main" id="{9C924755-621A-4739-9142-CA0BE1759112}"/>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Nigeria is a specific example, not a proxy for a continent.</a:t>
            </a:r>
          </a:p>
        </p:txBody>
      </p:sp>
    </p:spTree>
    <p:extLst>
      <p:ext uri="{BB962C8B-B14F-4D97-AF65-F5344CB8AC3E}">
        <p14:creationId xmlns:p14="http://schemas.microsoft.com/office/powerpoint/2010/main" val="1317087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27" name="Immagine 26"/>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6CC0EA19-9DE5-4C40-A88C-050986095375}"/>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BARIATRIC EMERGENCIES</a:t>
            </a:r>
          </a:p>
        </p:txBody>
      </p:sp>
      <p:sp>
        <p:nvSpPr>
          <p:cNvPr id="3" name="Rettangolo 2">
            <a:extLst>
              <a:ext uri="{FF2B5EF4-FFF2-40B4-BE49-F238E27FC236}">
                <a16:creationId xmlns:a16="http://schemas.microsoft.com/office/drawing/2014/main" id="{A3D74A94-71B8-434A-82C0-98D754C3E568}"/>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At 2 a.m., availability becomes an outcome</a:t>
            </a:r>
          </a:p>
        </p:txBody>
      </p:sp>
      <p:sp>
        <p:nvSpPr>
          <p:cNvPr id="4" name="Rettangolo 3">
            <a:extLst>
              <a:ext uri="{FF2B5EF4-FFF2-40B4-BE49-F238E27FC236}">
                <a16:creationId xmlns:a16="http://schemas.microsoft.com/office/drawing/2014/main" id="{AB2D21AF-FF84-4289-9F69-A3E5E8F67423}"/>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432B1265-0BCF-4B5F-A3DB-26A76AA022F3}"/>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748BC4AB-B832-4950-B006-C38ABF268884}"/>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114C874A-B8B1-4FF2-85FB-EA6A26D08985}"/>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09</a:t>
            </a:r>
          </a:p>
        </p:txBody>
      </p:sp>
      <p:sp>
        <p:nvSpPr>
          <p:cNvPr id="8" name="Rettangolo 7">
            <a:extLst>
              <a:ext uri="{FF2B5EF4-FFF2-40B4-BE49-F238E27FC236}">
                <a16:creationId xmlns:a16="http://schemas.microsoft.com/office/drawing/2014/main" id="{C24F5B27-75BD-4076-808F-949B63909090}"/>
              </a:ext>
            </a:extLst>
          </p:cNvPr>
          <p:cNvSpPr>
            <a:spLocks noGrp="1"/>
          </p:cNvSpPr>
          <p:nvPr/>
        </p:nvSpPr>
        <p:spPr>
          <a:xfrm>
            <a:off x="742950" y="1428750"/>
            <a:ext cx="4953000" cy="323850"/>
          </a:xfrm>
          <a:prstGeom prst="rect">
            <a:avLst/>
          </a:prstGeom>
          <a:noFill/>
          <a:ln w="0">
            <a:noFill/>
          </a:ln>
        </p:spPr>
        <p:txBody>
          <a:bodyPr anchor="ctr">
            <a:normAutofit/>
          </a:bodyPr>
          <a:lstStyle/>
          <a:p>
            <a:pPr algn="l">
              <a:defRPr sz="1200" b="1">
                <a:solidFill>
                  <a:srgbClr val="00A8E0"/>
                </a:solidFill>
                <a:latin typeface="Bitstream Charter"/>
                <a:ea typeface="Bitstream Charter"/>
                <a:cs typeface="Bitstream Charter"/>
              </a:defRPr>
            </a:pPr>
            <a:r>
              <a:rPr sz="1200" b="1">
                <a:solidFill>
                  <a:srgbClr val="00A8E0"/>
                </a:solidFill>
                <a:latin typeface="Bitstream Charter"/>
                <a:ea typeface="Bitstream Charter"/>
                <a:cs typeface="Bitstream Charter"/>
              </a:rPr>
              <a:t>ACUTE ABDOMEN AFTER MBS</a:t>
            </a:r>
          </a:p>
        </p:txBody>
      </p:sp>
      <p:sp>
        <p:nvSpPr>
          <p:cNvPr id="9" name="Rettangolo con angoli arrotondati 8">
            <a:extLst>
              <a:ext uri="{FF2B5EF4-FFF2-40B4-BE49-F238E27FC236}">
                <a16:creationId xmlns:a16="http://schemas.microsoft.com/office/drawing/2014/main" id="{2E755862-B406-4606-8FAC-7CDAE65FB16D}"/>
              </a:ext>
            </a:extLst>
          </p:cNvPr>
          <p:cNvSpPr>
            <a:spLocks noGrp="1"/>
          </p:cNvSpPr>
          <p:nvPr/>
        </p:nvSpPr>
        <p:spPr>
          <a:xfrm>
            <a:off x="781050" y="2124075"/>
            <a:ext cx="171450" cy="171450"/>
          </a:xfrm>
          <a:prstGeom prst="roundRect">
            <a:avLst>
              <a:gd name="adj" fmla="val 50000"/>
            </a:avLst>
          </a:prstGeom>
          <a:solidFill>
            <a:srgbClr val="00A8E0"/>
          </a:solidFill>
          <a:ln w="0">
            <a:noFill/>
          </a:ln>
        </p:spPr>
        <p:txBody>
          <a:bodyPr/>
          <a:lstStyle/>
          <a:p>
            <a:endParaRPr lang="it-IT"/>
          </a:p>
        </p:txBody>
      </p:sp>
      <p:sp>
        <p:nvSpPr>
          <p:cNvPr id="10" name="Rettangolo 9">
            <a:extLst>
              <a:ext uri="{FF2B5EF4-FFF2-40B4-BE49-F238E27FC236}">
                <a16:creationId xmlns:a16="http://schemas.microsoft.com/office/drawing/2014/main" id="{82B172C0-395D-43F7-AE11-B0E0F910977E}"/>
              </a:ext>
            </a:extLst>
          </p:cNvPr>
          <p:cNvSpPr>
            <a:spLocks noGrp="1"/>
          </p:cNvSpPr>
          <p:nvPr/>
        </p:nvSpPr>
        <p:spPr>
          <a:xfrm>
            <a:off x="1162050" y="1971675"/>
            <a:ext cx="4333875" cy="438150"/>
          </a:xfrm>
          <a:prstGeom prst="rect">
            <a:avLst/>
          </a:prstGeom>
          <a:noFill/>
          <a:ln w="0">
            <a:noFill/>
          </a:ln>
        </p:spPr>
        <p:txBody>
          <a:bodyPr anchor="ctr">
            <a:normAutofit/>
          </a:bodyPr>
          <a:lstStyle/>
          <a:p>
            <a:pPr algn="l">
              <a:defRPr sz="1500" b="0">
                <a:solidFill>
                  <a:srgbClr val="13243A"/>
                </a:solidFill>
                <a:latin typeface="Bitstream Charter"/>
                <a:ea typeface="Bitstream Charter"/>
                <a:cs typeface="Bitstream Charter"/>
              </a:defRPr>
            </a:pPr>
            <a:r>
              <a:rPr sz="1500" b="0">
                <a:solidFill>
                  <a:srgbClr val="13243A"/>
                </a:solidFill>
                <a:latin typeface="Bitstream Charter"/>
                <a:ea typeface="Bitstream Charter"/>
                <a:cs typeface="Bitstream Charter"/>
              </a:rPr>
              <a:t>Internal hernia or obstruction</a:t>
            </a:r>
          </a:p>
        </p:txBody>
      </p:sp>
      <p:sp>
        <p:nvSpPr>
          <p:cNvPr id="11" name="Rettangolo con angoli arrotondati 10">
            <a:extLst>
              <a:ext uri="{FF2B5EF4-FFF2-40B4-BE49-F238E27FC236}">
                <a16:creationId xmlns:a16="http://schemas.microsoft.com/office/drawing/2014/main" id="{B05302CD-E317-4D23-9E44-9061E2576DC8}"/>
              </a:ext>
            </a:extLst>
          </p:cNvPr>
          <p:cNvSpPr>
            <a:spLocks noGrp="1"/>
          </p:cNvSpPr>
          <p:nvPr/>
        </p:nvSpPr>
        <p:spPr>
          <a:xfrm>
            <a:off x="781050" y="2686050"/>
            <a:ext cx="171450" cy="171450"/>
          </a:xfrm>
          <a:prstGeom prst="roundRect">
            <a:avLst>
              <a:gd name="adj" fmla="val 50000"/>
            </a:avLst>
          </a:prstGeom>
          <a:solidFill>
            <a:srgbClr val="FF5F63"/>
          </a:solidFill>
          <a:ln w="0">
            <a:noFill/>
          </a:ln>
        </p:spPr>
        <p:txBody>
          <a:bodyPr/>
          <a:lstStyle/>
          <a:p>
            <a:endParaRPr lang="it-IT"/>
          </a:p>
        </p:txBody>
      </p:sp>
      <p:sp>
        <p:nvSpPr>
          <p:cNvPr id="12" name="Rettangolo 11">
            <a:extLst>
              <a:ext uri="{FF2B5EF4-FFF2-40B4-BE49-F238E27FC236}">
                <a16:creationId xmlns:a16="http://schemas.microsoft.com/office/drawing/2014/main" id="{5386E46D-0104-469E-885E-E138CF1182E2}"/>
              </a:ext>
            </a:extLst>
          </p:cNvPr>
          <p:cNvSpPr>
            <a:spLocks noGrp="1"/>
          </p:cNvSpPr>
          <p:nvPr/>
        </p:nvSpPr>
        <p:spPr>
          <a:xfrm>
            <a:off x="1162050" y="2533650"/>
            <a:ext cx="4333875" cy="438150"/>
          </a:xfrm>
          <a:prstGeom prst="rect">
            <a:avLst/>
          </a:prstGeom>
          <a:noFill/>
          <a:ln w="0">
            <a:noFill/>
          </a:ln>
        </p:spPr>
        <p:txBody>
          <a:bodyPr anchor="ctr">
            <a:normAutofit/>
          </a:bodyPr>
          <a:lstStyle/>
          <a:p>
            <a:pPr algn="l">
              <a:defRPr sz="1500" b="1">
                <a:solidFill>
                  <a:srgbClr val="13243A"/>
                </a:solidFill>
                <a:latin typeface="Bitstream Charter"/>
                <a:ea typeface="Bitstream Charter"/>
                <a:cs typeface="Bitstream Charter"/>
              </a:defRPr>
            </a:pPr>
            <a:r>
              <a:rPr sz="1500" b="1">
                <a:solidFill>
                  <a:srgbClr val="13243A"/>
                </a:solidFill>
                <a:latin typeface="Bitstream Charter"/>
                <a:ea typeface="Bitstream Charter"/>
                <a:cs typeface="Bitstream Charter"/>
              </a:rPr>
              <a:t>Perforation or leak</a:t>
            </a:r>
          </a:p>
        </p:txBody>
      </p:sp>
      <p:sp>
        <p:nvSpPr>
          <p:cNvPr id="13" name="Rettangolo con angoli arrotondati 12">
            <a:extLst>
              <a:ext uri="{FF2B5EF4-FFF2-40B4-BE49-F238E27FC236}">
                <a16:creationId xmlns:a16="http://schemas.microsoft.com/office/drawing/2014/main" id="{12D17853-A11C-42BA-9399-513B96D85667}"/>
              </a:ext>
            </a:extLst>
          </p:cNvPr>
          <p:cNvSpPr>
            <a:spLocks noGrp="1"/>
          </p:cNvSpPr>
          <p:nvPr/>
        </p:nvSpPr>
        <p:spPr>
          <a:xfrm>
            <a:off x="781050" y="3248025"/>
            <a:ext cx="171450" cy="171450"/>
          </a:xfrm>
          <a:prstGeom prst="roundRect">
            <a:avLst>
              <a:gd name="adj" fmla="val 50000"/>
            </a:avLst>
          </a:prstGeom>
          <a:solidFill>
            <a:srgbClr val="00A8E0"/>
          </a:solidFill>
          <a:ln w="0">
            <a:noFill/>
          </a:ln>
        </p:spPr>
        <p:txBody>
          <a:bodyPr/>
          <a:lstStyle/>
          <a:p>
            <a:endParaRPr lang="it-IT"/>
          </a:p>
        </p:txBody>
      </p:sp>
      <p:sp>
        <p:nvSpPr>
          <p:cNvPr id="14" name="Rettangolo 13">
            <a:extLst>
              <a:ext uri="{FF2B5EF4-FFF2-40B4-BE49-F238E27FC236}">
                <a16:creationId xmlns:a16="http://schemas.microsoft.com/office/drawing/2014/main" id="{9CBD0631-6395-4140-85D5-DF49062D10D3}"/>
              </a:ext>
            </a:extLst>
          </p:cNvPr>
          <p:cNvSpPr>
            <a:spLocks noGrp="1"/>
          </p:cNvSpPr>
          <p:nvPr/>
        </p:nvSpPr>
        <p:spPr>
          <a:xfrm>
            <a:off x="1162050" y="3095625"/>
            <a:ext cx="4333875" cy="438150"/>
          </a:xfrm>
          <a:prstGeom prst="rect">
            <a:avLst/>
          </a:prstGeom>
          <a:noFill/>
          <a:ln w="0">
            <a:noFill/>
          </a:ln>
        </p:spPr>
        <p:txBody>
          <a:bodyPr anchor="ctr">
            <a:normAutofit/>
          </a:bodyPr>
          <a:lstStyle/>
          <a:p>
            <a:pPr algn="l">
              <a:defRPr sz="1500" b="0">
                <a:solidFill>
                  <a:srgbClr val="13243A"/>
                </a:solidFill>
                <a:latin typeface="Bitstream Charter"/>
                <a:ea typeface="Bitstream Charter"/>
                <a:cs typeface="Bitstream Charter"/>
              </a:defRPr>
            </a:pPr>
            <a:r>
              <a:rPr sz="1500" b="0">
                <a:solidFill>
                  <a:srgbClr val="13243A"/>
                </a:solidFill>
                <a:latin typeface="Bitstream Charter"/>
                <a:ea typeface="Bitstream Charter"/>
                <a:cs typeface="Bitstream Charter"/>
              </a:rPr>
              <a:t>Bleeding</a:t>
            </a:r>
          </a:p>
        </p:txBody>
      </p:sp>
      <p:sp>
        <p:nvSpPr>
          <p:cNvPr id="15" name="Rettangolo con angoli arrotondati 14">
            <a:extLst>
              <a:ext uri="{FF2B5EF4-FFF2-40B4-BE49-F238E27FC236}">
                <a16:creationId xmlns:a16="http://schemas.microsoft.com/office/drawing/2014/main" id="{13515317-94B3-404A-A5B5-23AC5EFCE2D8}"/>
              </a:ext>
            </a:extLst>
          </p:cNvPr>
          <p:cNvSpPr>
            <a:spLocks noGrp="1"/>
          </p:cNvSpPr>
          <p:nvPr/>
        </p:nvSpPr>
        <p:spPr>
          <a:xfrm>
            <a:off x="781050" y="3810000"/>
            <a:ext cx="171450" cy="171450"/>
          </a:xfrm>
          <a:prstGeom prst="roundRect">
            <a:avLst>
              <a:gd name="adj" fmla="val 50000"/>
            </a:avLst>
          </a:prstGeom>
          <a:solidFill>
            <a:srgbClr val="00A8E0"/>
          </a:solidFill>
          <a:ln w="0">
            <a:noFill/>
          </a:ln>
        </p:spPr>
        <p:txBody>
          <a:bodyPr/>
          <a:lstStyle/>
          <a:p>
            <a:endParaRPr lang="it-IT"/>
          </a:p>
        </p:txBody>
      </p:sp>
      <p:sp>
        <p:nvSpPr>
          <p:cNvPr id="16" name="Rettangolo 15">
            <a:extLst>
              <a:ext uri="{FF2B5EF4-FFF2-40B4-BE49-F238E27FC236}">
                <a16:creationId xmlns:a16="http://schemas.microsoft.com/office/drawing/2014/main" id="{9D023194-D3B3-4687-9F04-F875AE857F04}"/>
              </a:ext>
            </a:extLst>
          </p:cNvPr>
          <p:cNvSpPr>
            <a:spLocks noGrp="1"/>
          </p:cNvSpPr>
          <p:nvPr/>
        </p:nvSpPr>
        <p:spPr>
          <a:xfrm>
            <a:off x="1162050" y="3657600"/>
            <a:ext cx="4333875" cy="438150"/>
          </a:xfrm>
          <a:prstGeom prst="rect">
            <a:avLst/>
          </a:prstGeom>
          <a:noFill/>
          <a:ln w="0">
            <a:noFill/>
          </a:ln>
        </p:spPr>
        <p:txBody>
          <a:bodyPr anchor="ctr">
            <a:normAutofit/>
          </a:bodyPr>
          <a:lstStyle/>
          <a:p>
            <a:pPr algn="l">
              <a:defRPr sz="1500" b="0">
                <a:solidFill>
                  <a:srgbClr val="13243A"/>
                </a:solidFill>
                <a:latin typeface="Bitstream Charter"/>
                <a:ea typeface="Bitstream Charter"/>
                <a:cs typeface="Bitstream Charter"/>
              </a:defRPr>
            </a:pPr>
            <a:r>
              <a:rPr sz="1500" b="0">
                <a:solidFill>
                  <a:srgbClr val="13243A"/>
                </a:solidFill>
                <a:latin typeface="Bitstream Charter"/>
                <a:ea typeface="Bitstream Charter"/>
                <a:cs typeface="Bitstream Charter"/>
              </a:rPr>
              <a:t>Ischaemia or volvulus</a:t>
            </a:r>
          </a:p>
        </p:txBody>
      </p:sp>
      <p:sp>
        <p:nvSpPr>
          <p:cNvPr id="17" name="Rettangolo con angoli arrotondati 16">
            <a:extLst>
              <a:ext uri="{FF2B5EF4-FFF2-40B4-BE49-F238E27FC236}">
                <a16:creationId xmlns:a16="http://schemas.microsoft.com/office/drawing/2014/main" id="{C3060BC5-14FF-4A59-A7AE-D7238FBA2715}"/>
              </a:ext>
            </a:extLst>
          </p:cNvPr>
          <p:cNvSpPr>
            <a:spLocks noGrp="1"/>
          </p:cNvSpPr>
          <p:nvPr/>
        </p:nvSpPr>
        <p:spPr>
          <a:xfrm>
            <a:off x="781050" y="4371975"/>
            <a:ext cx="171450" cy="171450"/>
          </a:xfrm>
          <a:prstGeom prst="roundRect">
            <a:avLst>
              <a:gd name="adj" fmla="val 50000"/>
            </a:avLst>
          </a:prstGeom>
          <a:solidFill>
            <a:srgbClr val="00A8E0"/>
          </a:solidFill>
          <a:ln w="0">
            <a:noFill/>
          </a:ln>
        </p:spPr>
        <p:txBody>
          <a:bodyPr/>
          <a:lstStyle/>
          <a:p>
            <a:endParaRPr lang="it-IT"/>
          </a:p>
        </p:txBody>
      </p:sp>
      <p:sp>
        <p:nvSpPr>
          <p:cNvPr id="18" name="Rettangolo 17">
            <a:extLst>
              <a:ext uri="{FF2B5EF4-FFF2-40B4-BE49-F238E27FC236}">
                <a16:creationId xmlns:a16="http://schemas.microsoft.com/office/drawing/2014/main" id="{30DFFA30-119D-487A-BED3-13E5DBF3D806}"/>
              </a:ext>
            </a:extLst>
          </p:cNvPr>
          <p:cNvSpPr>
            <a:spLocks noGrp="1"/>
          </p:cNvSpPr>
          <p:nvPr/>
        </p:nvSpPr>
        <p:spPr>
          <a:xfrm>
            <a:off x="1162050" y="4219575"/>
            <a:ext cx="4333875" cy="438150"/>
          </a:xfrm>
          <a:prstGeom prst="rect">
            <a:avLst/>
          </a:prstGeom>
          <a:noFill/>
          <a:ln w="0">
            <a:noFill/>
          </a:ln>
        </p:spPr>
        <p:txBody>
          <a:bodyPr anchor="ctr">
            <a:normAutofit/>
          </a:bodyPr>
          <a:lstStyle/>
          <a:p>
            <a:pPr algn="l">
              <a:defRPr sz="1500" b="0">
                <a:solidFill>
                  <a:srgbClr val="13243A"/>
                </a:solidFill>
                <a:latin typeface="Bitstream Charter"/>
                <a:ea typeface="Bitstream Charter"/>
                <a:cs typeface="Bitstream Charter"/>
              </a:defRPr>
            </a:pPr>
            <a:r>
              <a:rPr sz="1500" b="0">
                <a:solidFill>
                  <a:srgbClr val="13243A"/>
                </a:solidFill>
                <a:latin typeface="Bitstream Charter"/>
                <a:ea typeface="Bitstream Charter"/>
                <a:cs typeface="Bitstream Charter"/>
              </a:rPr>
              <a:t>Unfamiliar postoperative anatomy</a:t>
            </a:r>
          </a:p>
        </p:txBody>
      </p:sp>
      <p:sp>
        <p:nvSpPr>
          <p:cNvPr id="19" name="Rettangolo 18">
            <a:extLst>
              <a:ext uri="{FF2B5EF4-FFF2-40B4-BE49-F238E27FC236}">
                <a16:creationId xmlns:a16="http://schemas.microsoft.com/office/drawing/2014/main" id="{23706175-96B5-4BAE-BE9B-80B1DA508AA1}"/>
              </a:ext>
            </a:extLst>
          </p:cNvPr>
          <p:cNvSpPr>
            <a:spLocks noGrp="1"/>
          </p:cNvSpPr>
          <p:nvPr/>
        </p:nvSpPr>
        <p:spPr>
          <a:xfrm>
            <a:off x="5934075" y="1409700"/>
            <a:ext cx="9525" cy="3905250"/>
          </a:xfrm>
          <a:prstGeom prst="rect">
            <a:avLst/>
          </a:prstGeom>
          <a:solidFill>
            <a:srgbClr val="DCE8EE"/>
          </a:solidFill>
          <a:ln w="0">
            <a:noFill/>
          </a:ln>
        </p:spPr>
        <p:txBody>
          <a:bodyPr/>
          <a:lstStyle/>
          <a:p>
            <a:endParaRPr lang="it-IT"/>
          </a:p>
        </p:txBody>
      </p:sp>
      <p:sp>
        <p:nvSpPr>
          <p:cNvPr id="20" name="Rettangolo 19">
            <a:extLst>
              <a:ext uri="{FF2B5EF4-FFF2-40B4-BE49-F238E27FC236}">
                <a16:creationId xmlns:a16="http://schemas.microsoft.com/office/drawing/2014/main" id="{852CF1EF-98E9-4E41-893A-5C1DEA961105}"/>
              </a:ext>
            </a:extLst>
          </p:cNvPr>
          <p:cNvSpPr>
            <a:spLocks noGrp="1"/>
          </p:cNvSpPr>
          <p:nvPr/>
        </p:nvSpPr>
        <p:spPr>
          <a:xfrm>
            <a:off x="6477000" y="1524000"/>
            <a:ext cx="4095750" cy="304800"/>
          </a:xfrm>
          <a:prstGeom prst="rect">
            <a:avLst/>
          </a:prstGeom>
          <a:noFill/>
          <a:ln w="0">
            <a:noFill/>
          </a:ln>
        </p:spPr>
        <p:txBody>
          <a:bodyPr anchor="ctr">
            <a:normAutofit/>
          </a:bodyPr>
          <a:lstStyle/>
          <a:p>
            <a:pPr algn="l">
              <a:defRPr sz="1200" b="1">
                <a:solidFill>
                  <a:srgbClr val="FF5F63"/>
                </a:solidFill>
                <a:latin typeface="Bitstream Charter"/>
                <a:ea typeface="Bitstream Charter"/>
                <a:cs typeface="Bitstream Charter"/>
              </a:defRPr>
            </a:pPr>
            <a:r>
              <a:rPr sz="1200" b="1">
                <a:solidFill>
                  <a:srgbClr val="FF5F63"/>
                </a:solidFill>
                <a:latin typeface="Bitstream Charter"/>
                <a:ea typeface="Bitstream Charter"/>
                <a:cs typeface="Bitstream Charter"/>
              </a:rPr>
              <a:t>OBA GUIDELINES</a:t>
            </a:r>
          </a:p>
        </p:txBody>
      </p:sp>
      <p:sp>
        <p:nvSpPr>
          <p:cNvPr id="21" name="Rettangolo 20">
            <a:extLst>
              <a:ext uri="{FF2B5EF4-FFF2-40B4-BE49-F238E27FC236}">
                <a16:creationId xmlns:a16="http://schemas.microsoft.com/office/drawing/2014/main" id="{F3BF5E60-C893-48D4-B929-2D92C101D2B3}"/>
              </a:ext>
            </a:extLst>
          </p:cNvPr>
          <p:cNvSpPr>
            <a:spLocks noGrp="1"/>
          </p:cNvSpPr>
          <p:nvPr/>
        </p:nvSpPr>
        <p:spPr>
          <a:xfrm>
            <a:off x="6477000" y="2085975"/>
            <a:ext cx="4333875" cy="895350"/>
          </a:xfrm>
          <a:prstGeom prst="rect">
            <a:avLst/>
          </a:prstGeom>
          <a:noFill/>
          <a:ln w="0">
            <a:noFill/>
          </a:ln>
        </p:spPr>
        <p:txBody>
          <a:bodyPr anchor="ctr">
            <a:normAutofit/>
          </a:bodyPr>
          <a:lstStyle/>
          <a:p>
            <a:pPr algn="l">
              <a:defRPr sz="1725" b="1">
                <a:solidFill>
                  <a:srgbClr val="13243A"/>
                </a:solidFill>
                <a:latin typeface="Bitstream Charter"/>
                <a:ea typeface="Bitstream Charter"/>
                <a:cs typeface="Bitstream Charter"/>
              </a:defRPr>
            </a:pPr>
            <a:r>
              <a:rPr sz="1725" b="1">
                <a:solidFill>
                  <a:srgbClr val="13243A"/>
                </a:solidFill>
                <a:latin typeface="Bitstream Charter"/>
                <a:ea typeface="Bitstream Charter"/>
                <a:cs typeface="Bitstream Charter"/>
              </a:rPr>
              <a:t>Persistent symptoms with inconclusive clinical and radiological findings</a:t>
            </a:r>
          </a:p>
        </p:txBody>
      </p:sp>
      <p:sp>
        <p:nvSpPr>
          <p:cNvPr id="22" name="Rettangolo 21">
            <a:extLst>
              <a:ext uri="{FF2B5EF4-FFF2-40B4-BE49-F238E27FC236}">
                <a16:creationId xmlns:a16="http://schemas.microsoft.com/office/drawing/2014/main" id="{C5A7A1D3-235F-4D59-8876-3BCBE3C6BA75}"/>
              </a:ext>
            </a:extLst>
          </p:cNvPr>
          <p:cNvSpPr>
            <a:spLocks noGrp="1"/>
          </p:cNvSpPr>
          <p:nvPr/>
        </p:nvSpPr>
        <p:spPr>
          <a:xfrm>
            <a:off x="6477000" y="3267075"/>
            <a:ext cx="4333875" cy="419100"/>
          </a:xfrm>
          <a:prstGeom prst="rect">
            <a:avLst/>
          </a:prstGeom>
          <a:noFill/>
          <a:ln w="0">
            <a:noFill/>
          </a:ln>
        </p:spPr>
        <p:txBody>
          <a:bodyPr anchor="ctr">
            <a:normAutofit/>
          </a:bodyPr>
          <a:lstStyle/>
          <a:p>
            <a:pPr algn="l">
              <a:defRPr sz="2025" b="1">
                <a:solidFill>
                  <a:srgbClr val="00A8E0"/>
                </a:solidFill>
                <a:latin typeface="Bitstream Charter"/>
                <a:ea typeface="Bitstream Charter"/>
                <a:cs typeface="Bitstream Charter"/>
              </a:defRPr>
            </a:pPr>
            <a:r>
              <a:rPr sz="2025" b="1">
                <a:solidFill>
                  <a:srgbClr val="00A8E0"/>
                </a:solidFill>
                <a:latin typeface="Bitstream Charter"/>
                <a:ea typeface="Bitstream Charter"/>
                <a:cs typeface="Bitstream Charter"/>
              </a:rPr>
              <a:t>LAPAROSCOPIC EXPLORATION</a:t>
            </a:r>
          </a:p>
        </p:txBody>
      </p:sp>
      <p:sp>
        <p:nvSpPr>
          <p:cNvPr id="23" name="Rettangolo 22">
            <a:extLst>
              <a:ext uri="{FF2B5EF4-FFF2-40B4-BE49-F238E27FC236}">
                <a16:creationId xmlns:a16="http://schemas.microsoft.com/office/drawing/2014/main" id="{3681AF55-6541-4DB8-9919-DDDA0F811F89}"/>
              </a:ext>
            </a:extLst>
          </p:cNvPr>
          <p:cNvSpPr>
            <a:spLocks noGrp="1"/>
          </p:cNvSpPr>
          <p:nvPr/>
        </p:nvSpPr>
        <p:spPr>
          <a:xfrm>
            <a:off x="6477000" y="3743325"/>
            <a:ext cx="4191000" cy="609600"/>
          </a:xfrm>
          <a:prstGeom prst="rect">
            <a:avLst/>
          </a:prstGeom>
          <a:noFill/>
          <a:ln w="0">
            <a:noFill/>
          </a:ln>
        </p:spPr>
        <p:txBody>
          <a:bodyPr anchor="ctr">
            <a:normAutofit/>
          </a:bodyPr>
          <a:lstStyle/>
          <a:p>
            <a:pPr algn="l">
              <a:defRPr sz="1500" b="0">
                <a:solidFill>
                  <a:srgbClr val="718191"/>
                </a:solidFill>
                <a:latin typeface="Bitstream Charter"/>
                <a:ea typeface="Bitstream Charter"/>
                <a:cs typeface="Bitstream Charter"/>
              </a:defRPr>
            </a:pPr>
            <a:r>
              <a:rPr sz="1500" b="0">
                <a:solidFill>
                  <a:srgbClr val="718191"/>
                </a:solidFill>
                <a:latin typeface="Bitstream Charter"/>
                <a:ea typeface="Bitstream Charter"/>
                <a:cs typeface="Bitstream Charter"/>
              </a:rPr>
              <a:t>within 12–24 hours when expertise is available</a:t>
            </a:r>
          </a:p>
        </p:txBody>
      </p:sp>
      <p:sp>
        <p:nvSpPr>
          <p:cNvPr id="24" name="Rettangolo con angoli arrotondati 23">
            <a:extLst>
              <a:ext uri="{FF2B5EF4-FFF2-40B4-BE49-F238E27FC236}">
                <a16:creationId xmlns:a16="http://schemas.microsoft.com/office/drawing/2014/main" id="{D038D33F-BE36-4952-A490-009C9EDF5741}"/>
              </a:ext>
            </a:extLst>
          </p:cNvPr>
          <p:cNvSpPr>
            <a:spLocks noGrp="1"/>
          </p:cNvSpPr>
          <p:nvPr/>
        </p:nvSpPr>
        <p:spPr>
          <a:xfrm>
            <a:off x="6477000" y="4686300"/>
            <a:ext cx="4286250" cy="762000"/>
          </a:xfrm>
          <a:prstGeom prst="roundRect">
            <a:avLst>
              <a:gd name="adj" fmla="val 15000"/>
            </a:avLst>
          </a:prstGeom>
          <a:solidFill>
            <a:srgbClr val="EAF6FA"/>
          </a:solidFill>
          <a:ln w="0">
            <a:noFill/>
          </a:ln>
        </p:spPr>
        <p:txBody>
          <a:bodyPr/>
          <a:lstStyle/>
          <a:p>
            <a:endParaRPr lang="it-IT"/>
          </a:p>
        </p:txBody>
      </p:sp>
      <p:sp>
        <p:nvSpPr>
          <p:cNvPr id="25" name="Rettangolo 24">
            <a:extLst>
              <a:ext uri="{FF2B5EF4-FFF2-40B4-BE49-F238E27FC236}">
                <a16:creationId xmlns:a16="http://schemas.microsoft.com/office/drawing/2014/main" id="{77EA5FB6-D48C-4B4F-AA3B-2EAC08C348B4}"/>
              </a:ext>
            </a:extLst>
          </p:cNvPr>
          <p:cNvSpPr>
            <a:spLocks noGrp="1"/>
          </p:cNvSpPr>
          <p:nvPr/>
        </p:nvSpPr>
        <p:spPr>
          <a:xfrm>
            <a:off x="6715125" y="4800600"/>
            <a:ext cx="3810000" cy="533400"/>
          </a:xfrm>
          <a:prstGeom prst="rect">
            <a:avLst/>
          </a:prstGeom>
          <a:noFill/>
          <a:ln w="0">
            <a:noFill/>
          </a:ln>
        </p:spPr>
        <p:txBody>
          <a:bodyPr anchor="ctr">
            <a:normAutofit fontScale="96667"/>
          </a:bodyPr>
          <a:lstStyle/>
          <a:p>
            <a:pPr algn="ctr">
              <a:defRPr sz="1500" b="1">
                <a:solidFill>
                  <a:srgbClr val="FF5F63"/>
                </a:solidFill>
                <a:latin typeface="Bitstream Charter"/>
                <a:ea typeface="Bitstream Charter"/>
                <a:cs typeface="Bitstream Charter"/>
              </a:defRPr>
            </a:pPr>
            <a:r>
              <a:rPr sz="1500" b="1">
                <a:solidFill>
                  <a:srgbClr val="FF5F63"/>
                </a:solidFill>
                <a:latin typeface="Bitstream Charter"/>
                <a:ea typeface="Bitstream Charter"/>
                <a:cs typeface="Bitstream Charter"/>
              </a:rPr>
              <a:t>Elective replacement does not eliminate the need for an emergency platform.</a:t>
            </a:r>
          </a:p>
        </p:txBody>
      </p:sp>
      <p:sp>
        <p:nvSpPr>
          <p:cNvPr id="26" name="Rettangolo 25">
            <a:extLst>
              <a:ext uri="{FF2B5EF4-FFF2-40B4-BE49-F238E27FC236}">
                <a16:creationId xmlns:a16="http://schemas.microsoft.com/office/drawing/2014/main" id="{A889B4AF-E753-434F-8557-D48C115B92F0}"/>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OBA guidelines developed by WSES with IFSO bariatric surgeons.</a:t>
            </a:r>
          </a:p>
        </p:txBody>
      </p:sp>
    </p:spTree>
    <p:extLst>
      <p:ext uri="{BB962C8B-B14F-4D97-AF65-F5344CB8AC3E}">
        <p14:creationId xmlns:p14="http://schemas.microsoft.com/office/powerpoint/2010/main" val="87201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29" name="Immagine 28"/>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8B5CE3B4-21F0-4D3C-A945-37A8F4E6EBBB}"/>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TRAINING FOR PLATFORM FAILURE</a:t>
            </a:r>
          </a:p>
        </p:txBody>
      </p:sp>
      <p:sp>
        <p:nvSpPr>
          <p:cNvPr id="3" name="Rettangolo 2">
            <a:extLst>
              <a:ext uri="{FF2B5EF4-FFF2-40B4-BE49-F238E27FC236}">
                <a16:creationId xmlns:a16="http://schemas.microsoft.com/office/drawing/2014/main" id="{8F97C0FF-98A2-4804-9116-D1675D0BCBE2}"/>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A robotic future still requires laparoscopic competence</a:t>
            </a:r>
          </a:p>
        </p:txBody>
      </p:sp>
      <p:sp>
        <p:nvSpPr>
          <p:cNvPr id="4" name="Rettangolo 3">
            <a:extLst>
              <a:ext uri="{FF2B5EF4-FFF2-40B4-BE49-F238E27FC236}">
                <a16:creationId xmlns:a16="http://schemas.microsoft.com/office/drawing/2014/main" id="{0A2283F3-9FDE-4606-8028-5CA5290FE8F6}"/>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12F3B413-0B5F-48B9-8EC8-623E46B39D35}"/>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60CE3CC6-36E2-4BB7-9364-86B8A6AF48FC}"/>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88067F1A-CFD8-4D8F-BA49-B7ACA6C2D30E}"/>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10</a:t>
            </a:r>
          </a:p>
        </p:txBody>
      </p:sp>
      <p:sp>
        <p:nvSpPr>
          <p:cNvPr id="8" name="Rettangolo 7">
            <a:extLst>
              <a:ext uri="{FF2B5EF4-FFF2-40B4-BE49-F238E27FC236}">
                <a16:creationId xmlns:a16="http://schemas.microsoft.com/office/drawing/2014/main" id="{30BA1466-32BA-4A11-AB09-82016B3E4826}"/>
              </a:ext>
            </a:extLst>
          </p:cNvPr>
          <p:cNvSpPr>
            <a:spLocks noGrp="1"/>
          </p:cNvSpPr>
          <p:nvPr/>
        </p:nvSpPr>
        <p:spPr>
          <a:xfrm>
            <a:off x="552450" y="1562100"/>
            <a:ext cx="2619375" cy="266700"/>
          </a:xfrm>
          <a:prstGeom prst="rect">
            <a:avLst/>
          </a:prstGeom>
          <a:noFill/>
          <a:ln w="0">
            <a:noFill/>
          </a:ln>
        </p:spPr>
        <p:txBody>
          <a:bodyPr anchor="ctr">
            <a:normAutofit/>
          </a:bodyPr>
          <a:lstStyle/>
          <a:p>
            <a:pPr algn="ctr">
              <a:defRPr sz="1050" b="1">
                <a:solidFill>
                  <a:srgbClr val="00A8E0"/>
                </a:solidFill>
                <a:latin typeface="Bitstream Charter"/>
                <a:ea typeface="Bitstream Charter"/>
                <a:cs typeface="Bitstream Charter"/>
              </a:defRPr>
            </a:pPr>
            <a:r>
              <a:rPr sz="1050" b="1">
                <a:solidFill>
                  <a:srgbClr val="00A8E0"/>
                </a:solidFill>
                <a:latin typeface="Bitstream Charter"/>
                <a:ea typeface="Bitstream Charter"/>
                <a:cs typeface="Bitstream Charter"/>
              </a:rPr>
              <a:t>ACCESS</a:t>
            </a:r>
          </a:p>
        </p:txBody>
      </p:sp>
      <p:sp>
        <p:nvSpPr>
          <p:cNvPr id="9" name="Rettangolo con angoli arrotondati 8">
            <a:extLst>
              <a:ext uri="{FF2B5EF4-FFF2-40B4-BE49-F238E27FC236}">
                <a16:creationId xmlns:a16="http://schemas.microsoft.com/office/drawing/2014/main" id="{74A94B03-3A04-4BC1-9305-7D38828CAD44}"/>
              </a:ext>
            </a:extLst>
          </p:cNvPr>
          <p:cNvSpPr>
            <a:spLocks noGrp="1"/>
          </p:cNvSpPr>
          <p:nvPr/>
        </p:nvSpPr>
        <p:spPr>
          <a:xfrm>
            <a:off x="1514475" y="2028825"/>
            <a:ext cx="685800" cy="685800"/>
          </a:xfrm>
          <a:prstGeom prst="roundRect">
            <a:avLst>
              <a:gd name="adj" fmla="val 50000"/>
            </a:avLst>
          </a:prstGeom>
          <a:solidFill>
            <a:srgbClr val="00A8E0"/>
          </a:solidFill>
          <a:ln w="0">
            <a:noFill/>
          </a:ln>
        </p:spPr>
        <p:txBody>
          <a:bodyPr/>
          <a:lstStyle/>
          <a:p>
            <a:endParaRPr lang="it-IT"/>
          </a:p>
        </p:txBody>
      </p:sp>
      <p:sp>
        <p:nvSpPr>
          <p:cNvPr id="10" name="Rettangolo 9">
            <a:extLst>
              <a:ext uri="{FF2B5EF4-FFF2-40B4-BE49-F238E27FC236}">
                <a16:creationId xmlns:a16="http://schemas.microsoft.com/office/drawing/2014/main" id="{BFA184C7-902D-43B7-8E67-851A6CA8DF9C}"/>
              </a:ext>
            </a:extLst>
          </p:cNvPr>
          <p:cNvSpPr>
            <a:spLocks noGrp="1"/>
          </p:cNvSpPr>
          <p:nvPr/>
        </p:nvSpPr>
        <p:spPr>
          <a:xfrm>
            <a:off x="1514475" y="2028825"/>
            <a:ext cx="685800" cy="685800"/>
          </a:xfrm>
          <a:prstGeom prst="rect">
            <a:avLst/>
          </a:prstGeom>
          <a:noFill/>
          <a:ln w="0">
            <a:noFill/>
          </a:ln>
        </p:spPr>
        <p:txBody>
          <a:bodyPr anchor="ctr">
            <a:normAutofit/>
          </a:bodyPr>
          <a:lstStyle/>
          <a:p>
            <a:pPr algn="ctr">
              <a:defRPr sz="2025" b="1">
                <a:solidFill>
                  <a:srgbClr val="FFFFFF"/>
                </a:solidFill>
                <a:latin typeface="Bitstream Charter"/>
                <a:ea typeface="Bitstream Charter"/>
                <a:cs typeface="Bitstream Charter"/>
              </a:defRPr>
            </a:pPr>
            <a:r>
              <a:rPr sz="2025" b="1">
                <a:solidFill>
                  <a:srgbClr val="FFFFFF"/>
                </a:solidFill>
                <a:latin typeface="Bitstream Charter"/>
                <a:ea typeface="Bitstream Charter"/>
                <a:cs typeface="Bitstream Charter"/>
              </a:rPr>
              <a:t>1</a:t>
            </a:r>
          </a:p>
        </p:txBody>
      </p:sp>
      <p:sp>
        <p:nvSpPr>
          <p:cNvPr id="11" name="Rettangolo 10">
            <a:extLst>
              <a:ext uri="{FF2B5EF4-FFF2-40B4-BE49-F238E27FC236}">
                <a16:creationId xmlns:a16="http://schemas.microsoft.com/office/drawing/2014/main" id="{613C3328-6C4A-4589-AFBC-0881B4C68BDE}"/>
              </a:ext>
            </a:extLst>
          </p:cNvPr>
          <p:cNvSpPr>
            <a:spLocks noGrp="1"/>
          </p:cNvSpPr>
          <p:nvPr/>
        </p:nvSpPr>
        <p:spPr>
          <a:xfrm>
            <a:off x="762000" y="3028950"/>
            <a:ext cx="2200275" cy="857250"/>
          </a:xfrm>
          <a:prstGeom prst="rect">
            <a:avLst/>
          </a:prstGeom>
          <a:noFill/>
          <a:ln w="0">
            <a:noFill/>
          </a:ln>
        </p:spPr>
        <p:txBody>
          <a:bodyPr anchor="ctr">
            <a:normAutofit/>
          </a:bodyPr>
          <a:lstStyle/>
          <a:p>
            <a:pPr algn="ctr">
              <a:defRPr sz="1500" b="1">
                <a:solidFill>
                  <a:srgbClr val="13243A"/>
                </a:solidFill>
                <a:latin typeface="Bitstream Charter"/>
                <a:ea typeface="Bitstream Charter"/>
                <a:cs typeface="Bitstream Charter"/>
              </a:defRPr>
            </a:pPr>
            <a:r>
              <a:rPr sz="1500" b="1">
                <a:solidFill>
                  <a:srgbClr val="13243A"/>
                </a:solidFill>
                <a:latin typeface="Bitstream Charter"/>
                <a:ea typeface="Bitstream Charter"/>
                <a:cs typeface="Bitstream Charter"/>
              </a:rPr>
              <a:t>Safe entry and pneumoperitoneum</a:t>
            </a:r>
          </a:p>
        </p:txBody>
      </p:sp>
      <p:sp>
        <p:nvSpPr>
          <p:cNvPr id="12" name="Rettangolo 11">
            <a:extLst>
              <a:ext uri="{FF2B5EF4-FFF2-40B4-BE49-F238E27FC236}">
                <a16:creationId xmlns:a16="http://schemas.microsoft.com/office/drawing/2014/main" id="{BDE152AA-9CCD-4093-BB12-3A7D6E341281}"/>
              </a:ext>
            </a:extLst>
          </p:cNvPr>
          <p:cNvSpPr>
            <a:spLocks noGrp="1"/>
          </p:cNvSpPr>
          <p:nvPr/>
        </p:nvSpPr>
        <p:spPr>
          <a:xfrm>
            <a:off x="3028950" y="2362200"/>
            <a:ext cx="457200" cy="19050"/>
          </a:xfrm>
          <a:prstGeom prst="rect">
            <a:avLst/>
          </a:prstGeom>
          <a:solidFill>
            <a:srgbClr val="DCE8EE"/>
          </a:solidFill>
          <a:ln w="0">
            <a:noFill/>
          </a:ln>
        </p:spPr>
        <p:txBody>
          <a:bodyPr/>
          <a:lstStyle/>
          <a:p>
            <a:endParaRPr lang="it-IT"/>
          </a:p>
        </p:txBody>
      </p:sp>
      <p:sp>
        <p:nvSpPr>
          <p:cNvPr id="13" name="Rettangolo 12">
            <a:extLst>
              <a:ext uri="{FF2B5EF4-FFF2-40B4-BE49-F238E27FC236}">
                <a16:creationId xmlns:a16="http://schemas.microsoft.com/office/drawing/2014/main" id="{0447988F-467D-4F68-9BE4-BD60BBCE800B}"/>
              </a:ext>
            </a:extLst>
          </p:cNvPr>
          <p:cNvSpPr>
            <a:spLocks noGrp="1"/>
          </p:cNvSpPr>
          <p:nvPr/>
        </p:nvSpPr>
        <p:spPr>
          <a:xfrm>
            <a:off x="3476625" y="1562100"/>
            <a:ext cx="2619375" cy="266700"/>
          </a:xfrm>
          <a:prstGeom prst="rect">
            <a:avLst/>
          </a:prstGeom>
          <a:noFill/>
          <a:ln w="0">
            <a:noFill/>
          </a:ln>
        </p:spPr>
        <p:txBody>
          <a:bodyPr anchor="ctr">
            <a:normAutofit/>
          </a:bodyPr>
          <a:lstStyle/>
          <a:p>
            <a:pPr algn="ctr">
              <a:defRPr sz="1050" b="1">
                <a:solidFill>
                  <a:srgbClr val="00A8E0"/>
                </a:solidFill>
                <a:latin typeface="Bitstream Charter"/>
                <a:ea typeface="Bitstream Charter"/>
                <a:cs typeface="Bitstream Charter"/>
              </a:defRPr>
            </a:pPr>
            <a:r>
              <a:rPr sz="1050" b="1">
                <a:solidFill>
                  <a:srgbClr val="00A8E0"/>
                </a:solidFill>
                <a:latin typeface="Bitstream Charter"/>
                <a:ea typeface="Bitstream Charter"/>
                <a:cs typeface="Bitstream Charter"/>
              </a:rPr>
              <a:t>ORIENTATION</a:t>
            </a:r>
          </a:p>
        </p:txBody>
      </p:sp>
      <p:sp>
        <p:nvSpPr>
          <p:cNvPr id="14" name="Rettangolo con angoli arrotondati 13">
            <a:extLst>
              <a:ext uri="{FF2B5EF4-FFF2-40B4-BE49-F238E27FC236}">
                <a16:creationId xmlns:a16="http://schemas.microsoft.com/office/drawing/2014/main" id="{C259CE29-1CB0-425A-B5E2-22856D7460FF}"/>
              </a:ext>
            </a:extLst>
          </p:cNvPr>
          <p:cNvSpPr>
            <a:spLocks noGrp="1"/>
          </p:cNvSpPr>
          <p:nvPr/>
        </p:nvSpPr>
        <p:spPr>
          <a:xfrm>
            <a:off x="4438650" y="2028825"/>
            <a:ext cx="685800" cy="685800"/>
          </a:xfrm>
          <a:prstGeom prst="roundRect">
            <a:avLst>
              <a:gd name="adj" fmla="val 50000"/>
            </a:avLst>
          </a:prstGeom>
          <a:solidFill>
            <a:srgbClr val="00A8E0"/>
          </a:solidFill>
          <a:ln w="0">
            <a:noFill/>
          </a:ln>
        </p:spPr>
        <p:txBody>
          <a:bodyPr/>
          <a:lstStyle/>
          <a:p>
            <a:endParaRPr lang="it-IT"/>
          </a:p>
        </p:txBody>
      </p:sp>
      <p:sp>
        <p:nvSpPr>
          <p:cNvPr id="15" name="Rettangolo 14">
            <a:extLst>
              <a:ext uri="{FF2B5EF4-FFF2-40B4-BE49-F238E27FC236}">
                <a16:creationId xmlns:a16="http://schemas.microsoft.com/office/drawing/2014/main" id="{3E12628A-0EEF-49C2-A704-A2593429817E}"/>
              </a:ext>
            </a:extLst>
          </p:cNvPr>
          <p:cNvSpPr>
            <a:spLocks noGrp="1"/>
          </p:cNvSpPr>
          <p:nvPr/>
        </p:nvSpPr>
        <p:spPr>
          <a:xfrm>
            <a:off x="4438650" y="2028825"/>
            <a:ext cx="685800" cy="685800"/>
          </a:xfrm>
          <a:prstGeom prst="rect">
            <a:avLst/>
          </a:prstGeom>
          <a:noFill/>
          <a:ln w="0">
            <a:noFill/>
          </a:ln>
        </p:spPr>
        <p:txBody>
          <a:bodyPr anchor="ctr">
            <a:normAutofit/>
          </a:bodyPr>
          <a:lstStyle/>
          <a:p>
            <a:pPr algn="ctr">
              <a:defRPr sz="2025" b="1">
                <a:solidFill>
                  <a:srgbClr val="FFFFFF"/>
                </a:solidFill>
                <a:latin typeface="Bitstream Charter"/>
                <a:ea typeface="Bitstream Charter"/>
                <a:cs typeface="Bitstream Charter"/>
              </a:defRPr>
            </a:pPr>
            <a:r>
              <a:rPr sz="2025" b="1">
                <a:solidFill>
                  <a:srgbClr val="FFFFFF"/>
                </a:solidFill>
                <a:latin typeface="Bitstream Charter"/>
                <a:ea typeface="Bitstream Charter"/>
                <a:cs typeface="Bitstream Charter"/>
              </a:rPr>
              <a:t>2</a:t>
            </a:r>
          </a:p>
        </p:txBody>
      </p:sp>
      <p:sp>
        <p:nvSpPr>
          <p:cNvPr id="16" name="Rettangolo 15">
            <a:extLst>
              <a:ext uri="{FF2B5EF4-FFF2-40B4-BE49-F238E27FC236}">
                <a16:creationId xmlns:a16="http://schemas.microsoft.com/office/drawing/2014/main" id="{1D855508-9FBA-469E-8860-B8462A3A3E54}"/>
              </a:ext>
            </a:extLst>
          </p:cNvPr>
          <p:cNvSpPr>
            <a:spLocks noGrp="1"/>
          </p:cNvSpPr>
          <p:nvPr/>
        </p:nvSpPr>
        <p:spPr>
          <a:xfrm>
            <a:off x="3686175" y="3028950"/>
            <a:ext cx="2200275" cy="857250"/>
          </a:xfrm>
          <a:prstGeom prst="rect">
            <a:avLst/>
          </a:prstGeom>
          <a:noFill/>
          <a:ln w="0">
            <a:noFill/>
          </a:ln>
        </p:spPr>
        <p:txBody>
          <a:bodyPr anchor="ctr">
            <a:normAutofit/>
          </a:bodyPr>
          <a:lstStyle/>
          <a:p>
            <a:pPr algn="ctr">
              <a:defRPr sz="1500" b="1">
                <a:solidFill>
                  <a:srgbClr val="13243A"/>
                </a:solidFill>
                <a:latin typeface="Bitstream Charter"/>
                <a:ea typeface="Bitstream Charter"/>
                <a:cs typeface="Bitstream Charter"/>
              </a:defRPr>
            </a:pPr>
            <a:r>
              <a:rPr sz="1500" b="1">
                <a:solidFill>
                  <a:srgbClr val="13243A"/>
                </a:solidFill>
                <a:latin typeface="Bitstream Charter"/>
                <a:ea typeface="Bitstream Charter"/>
                <a:cs typeface="Bitstream Charter"/>
              </a:rPr>
              <a:t>Anatomy, exposure and tissue handling</a:t>
            </a:r>
          </a:p>
        </p:txBody>
      </p:sp>
      <p:sp>
        <p:nvSpPr>
          <p:cNvPr id="17" name="Rettangolo 16">
            <a:extLst>
              <a:ext uri="{FF2B5EF4-FFF2-40B4-BE49-F238E27FC236}">
                <a16:creationId xmlns:a16="http://schemas.microsoft.com/office/drawing/2014/main" id="{1352AF54-BD8E-4D97-84E2-1849DB6B93B5}"/>
              </a:ext>
            </a:extLst>
          </p:cNvPr>
          <p:cNvSpPr>
            <a:spLocks noGrp="1"/>
          </p:cNvSpPr>
          <p:nvPr/>
        </p:nvSpPr>
        <p:spPr>
          <a:xfrm>
            <a:off x="5953125" y="2362200"/>
            <a:ext cx="457200" cy="19050"/>
          </a:xfrm>
          <a:prstGeom prst="rect">
            <a:avLst/>
          </a:prstGeom>
          <a:solidFill>
            <a:srgbClr val="DCE8EE"/>
          </a:solidFill>
          <a:ln w="0">
            <a:noFill/>
          </a:ln>
        </p:spPr>
        <p:txBody>
          <a:bodyPr/>
          <a:lstStyle/>
          <a:p>
            <a:endParaRPr lang="it-IT"/>
          </a:p>
        </p:txBody>
      </p:sp>
      <p:sp>
        <p:nvSpPr>
          <p:cNvPr id="18" name="Rettangolo 17">
            <a:extLst>
              <a:ext uri="{FF2B5EF4-FFF2-40B4-BE49-F238E27FC236}">
                <a16:creationId xmlns:a16="http://schemas.microsoft.com/office/drawing/2014/main" id="{43B7BF87-9CA4-4423-96AF-975A96E1C233}"/>
              </a:ext>
            </a:extLst>
          </p:cNvPr>
          <p:cNvSpPr>
            <a:spLocks noGrp="1"/>
          </p:cNvSpPr>
          <p:nvPr/>
        </p:nvSpPr>
        <p:spPr>
          <a:xfrm>
            <a:off x="6400800" y="1562100"/>
            <a:ext cx="2619375" cy="266700"/>
          </a:xfrm>
          <a:prstGeom prst="rect">
            <a:avLst/>
          </a:prstGeom>
          <a:noFill/>
          <a:ln w="0">
            <a:noFill/>
          </a:ln>
        </p:spPr>
        <p:txBody>
          <a:bodyPr anchor="ctr">
            <a:normAutofit/>
          </a:bodyPr>
          <a:lstStyle/>
          <a:p>
            <a:pPr algn="ctr">
              <a:defRPr sz="1050" b="1">
                <a:solidFill>
                  <a:srgbClr val="00A8E0"/>
                </a:solidFill>
                <a:latin typeface="Bitstream Charter"/>
                <a:ea typeface="Bitstream Charter"/>
                <a:cs typeface="Bitstream Charter"/>
              </a:defRPr>
            </a:pPr>
            <a:r>
              <a:rPr sz="1050" b="1">
                <a:solidFill>
                  <a:srgbClr val="00A8E0"/>
                </a:solidFill>
                <a:latin typeface="Bitstream Charter"/>
                <a:ea typeface="Bitstream Charter"/>
                <a:cs typeface="Bitstream Charter"/>
              </a:rPr>
              <a:t>CONSOLE</a:t>
            </a:r>
          </a:p>
        </p:txBody>
      </p:sp>
      <p:sp>
        <p:nvSpPr>
          <p:cNvPr id="19" name="Rettangolo con angoli arrotondati 18">
            <a:extLst>
              <a:ext uri="{FF2B5EF4-FFF2-40B4-BE49-F238E27FC236}">
                <a16:creationId xmlns:a16="http://schemas.microsoft.com/office/drawing/2014/main" id="{F4380070-9C8E-46D0-AC94-BCE4406E2AF1}"/>
              </a:ext>
            </a:extLst>
          </p:cNvPr>
          <p:cNvSpPr>
            <a:spLocks noGrp="1"/>
          </p:cNvSpPr>
          <p:nvPr/>
        </p:nvSpPr>
        <p:spPr>
          <a:xfrm>
            <a:off x="7362825" y="2028825"/>
            <a:ext cx="685800" cy="685800"/>
          </a:xfrm>
          <a:prstGeom prst="roundRect">
            <a:avLst>
              <a:gd name="adj" fmla="val 50000"/>
            </a:avLst>
          </a:prstGeom>
          <a:solidFill>
            <a:srgbClr val="00A8E0"/>
          </a:solidFill>
          <a:ln w="0">
            <a:noFill/>
          </a:ln>
        </p:spPr>
        <p:txBody>
          <a:bodyPr/>
          <a:lstStyle/>
          <a:p>
            <a:endParaRPr lang="it-IT"/>
          </a:p>
        </p:txBody>
      </p:sp>
      <p:sp>
        <p:nvSpPr>
          <p:cNvPr id="20" name="Rettangolo 19">
            <a:extLst>
              <a:ext uri="{FF2B5EF4-FFF2-40B4-BE49-F238E27FC236}">
                <a16:creationId xmlns:a16="http://schemas.microsoft.com/office/drawing/2014/main" id="{E40514FC-CB32-4F94-B8B4-0FB422BCAB56}"/>
              </a:ext>
            </a:extLst>
          </p:cNvPr>
          <p:cNvSpPr>
            <a:spLocks noGrp="1"/>
          </p:cNvSpPr>
          <p:nvPr/>
        </p:nvSpPr>
        <p:spPr>
          <a:xfrm>
            <a:off x="7362825" y="2028825"/>
            <a:ext cx="685800" cy="685800"/>
          </a:xfrm>
          <a:prstGeom prst="rect">
            <a:avLst/>
          </a:prstGeom>
          <a:noFill/>
          <a:ln w="0">
            <a:noFill/>
          </a:ln>
        </p:spPr>
        <p:txBody>
          <a:bodyPr anchor="ctr">
            <a:normAutofit/>
          </a:bodyPr>
          <a:lstStyle/>
          <a:p>
            <a:pPr algn="ctr">
              <a:defRPr sz="2025" b="1">
                <a:solidFill>
                  <a:srgbClr val="FFFFFF"/>
                </a:solidFill>
                <a:latin typeface="Bitstream Charter"/>
                <a:ea typeface="Bitstream Charter"/>
                <a:cs typeface="Bitstream Charter"/>
              </a:defRPr>
            </a:pPr>
            <a:r>
              <a:rPr sz="2025" b="1">
                <a:solidFill>
                  <a:srgbClr val="FFFFFF"/>
                </a:solidFill>
                <a:latin typeface="Bitstream Charter"/>
                <a:ea typeface="Bitstream Charter"/>
                <a:cs typeface="Bitstream Charter"/>
              </a:rPr>
              <a:t>3</a:t>
            </a:r>
          </a:p>
        </p:txBody>
      </p:sp>
      <p:sp>
        <p:nvSpPr>
          <p:cNvPr id="21" name="Rettangolo 20">
            <a:extLst>
              <a:ext uri="{FF2B5EF4-FFF2-40B4-BE49-F238E27FC236}">
                <a16:creationId xmlns:a16="http://schemas.microsoft.com/office/drawing/2014/main" id="{32B85D3E-DC43-437C-8890-F24B04BE2F68}"/>
              </a:ext>
            </a:extLst>
          </p:cNvPr>
          <p:cNvSpPr>
            <a:spLocks noGrp="1"/>
          </p:cNvSpPr>
          <p:nvPr/>
        </p:nvSpPr>
        <p:spPr>
          <a:xfrm>
            <a:off x="6610350" y="3028950"/>
            <a:ext cx="2200275" cy="857250"/>
          </a:xfrm>
          <a:prstGeom prst="rect">
            <a:avLst/>
          </a:prstGeom>
          <a:noFill/>
          <a:ln w="0">
            <a:noFill/>
          </a:ln>
        </p:spPr>
        <p:txBody>
          <a:bodyPr anchor="ctr">
            <a:normAutofit/>
          </a:bodyPr>
          <a:lstStyle/>
          <a:p>
            <a:pPr algn="ctr">
              <a:defRPr sz="1500" b="1">
                <a:solidFill>
                  <a:srgbClr val="13243A"/>
                </a:solidFill>
                <a:latin typeface="Bitstream Charter"/>
                <a:ea typeface="Bitstream Charter"/>
                <a:cs typeface="Bitstream Charter"/>
              </a:defRPr>
            </a:pPr>
            <a:r>
              <a:rPr sz="1500" b="1">
                <a:solidFill>
                  <a:srgbClr val="13243A"/>
                </a:solidFill>
                <a:latin typeface="Bitstream Charter"/>
                <a:ea typeface="Bitstream Charter"/>
                <a:cs typeface="Bitstream Charter"/>
              </a:rPr>
              <a:t>Platform-specific dexterity</a:t>
            </a:r>
          </a:p>
        </p:txBody>
      </p:sp>
      <p:sp>
        <p:nvSpPr>
          <p:cNvPr id="22" name="Rettangolo 21">
            <a:extLst>
              <a:ext uri="{FF2B5EF4-FFF2-40B4-BE49-F238E27FC236}">
                <a16:creationId xmlns:a16="http://schemas.microsoft.com/office/drawing/2014/main" id="{E149C6CC-22DB-4090-ADF9-F31B17B5EF10}"/>
              </a:ext>
            </a:extLst>
          </p:cNvPr>
          <p:cNvSpPr>
            <a:spLocks noGrp="1"/>
          </p:cNvSpPr>
          <p:nvPr/>
        </p:nvSpPr>
        <p:spPr>
          <a:xfrm>
            <a:off x="8877300" y="2362200"/>
            <a:ext cx="457200" cy="19050"/>
          </a:xfrm>
          <a:prstGeom prst="rect">
            <a:avLst/>
          </a:prstGeom>
          <a:solidFill>
            <a:srgbClr val="DCE8EE"/>
          </a:solidFill>
          <a:ln w="0">
            <a:noFill/>
          </a:ln>
        </p:spPr>
        <p:txBody>
          <a:bodyPr/>
          <a:lstStyle/>
          <a:p>
            <a:endParaRPr lang="it-IT"/>
          </a:p>
        </p:txBody>
      </p:sp>
      <p:sp>
        <p:nvSpPr>
          <p:cNvPr id="23" name="Rettangolo 22">
            <a:extLst>
              <a:ext uri="{FF2B5EF4-FFF2-40B4-BE49-F238E27FC236}">
                <a16:creationId xmlns:a16="http://schemas.microsoft.com/office/drawing/2014/main" id="{03498DA6-60A7-4393-AC8F-192F29001DE0}"/>
              </a:ext>
            </a:extLst>
          </p:cNvPr>
          <p:cNvSpPr>
            <a:spLocks noGrp="1"/>
          </p:cNvSpPr>
          <p:nvPr/>
        </p:nvSpPr>
        <p:spPr>
          <a:xfrm>
            <a:off x="9324975" y="1562100"/>
            <a:ext cx="2619375" cy="266700"/>
          </a:xfrm>
          <a:prstGeom prst="rect">
            <a:avLst/>
          </a:prstGeom>
          <a:noFill/>
          <a:ln w="0">
            <a:noFill/>
          </a:ln>
        </p:spPr>
        <p:txBody>
          <a:bodyPr anchor="ctr">
            <a:normAutofit/>
          </a:bodyPr>
          <a:lstStyle/>
          <a:p>
            <a:pPr algn="ctr">
              <a:defRPr sz="1050" b="1">
                <a:solidFill>
                  <a:srgbClr val="FF5F63"/>
                </a:solidFill>
                <a:latin typeface="Bitstream Charter"/>
                <a:ea typeface="Bitstream Charter"/>
                <a:cs typeface="Bitstream Charter"/>
              </a:defRPr>
            </a:pPr>
            <a:r>
              <a:rPr sz="1050" b="1">
                <a:solidFill>
                  <a:srgbClr val="FF5F63"/>
                </a:solidFill>
                <a:latin typeface="Bitstream Charter"/>
                <a:ea typeface="Bitstream Charter"/>
                <a:cs typeface="Bitstream Charter"/>
              </a:rPr>
              <a:t>RESCUE</a:t>
            </a:r>
          </a:p>
        </p:txBody>
      </p:sp>
      <p:sp>
        <p:nvSpPr>
          <p:cNvPr id="24" name="Rettangolo con angoli arrotondati 23">
            <a:extLst>
              <a:ext uri="{FF2B5EF4-FFF2-40B4-BE49-F238E27FC236}">
                <a16:creationId xmlns:a16="http://schemas.microsoft.com/office/drawing/2014/main" id="{5660AF73-10A2-49D3-B112-3B99B303ECAA}"/>
              </a:ext>
            </a:extLst>
          </p:cNvPr>
          <p:cNvSpPr>
            <a:spLocks noGrp="1"/>
          </p:cNvSpPr>
          <p:nvPr/>
        </p:nvSpPr>
        <p:spPr>
          <a:xfrm>
            <a:off x="10287000" y="2028825"/>
            <a:ext cx="685800" cy="685800"/>
          </a:xfrm>
          <a:prstGeom prst="roundRect">
            <a:avLst>
              <a:gd name="adj" fmla="val 50000"/>
            </a:avLst>
          </a:prstGeom>
          <a:solidFill>
            <a:srgbClr val="FF5F63"/>
          </a:solidFill>
          <a:ln w="0">
            <a:noFill/>
          </a:ln>
        </p:spPr>
        <p:txBody>
          <a:bodyPr/>
          <a:lstStyle/>
          <a:p>
            <a:endParaRPr lang="it-IT"/>
          </a:p>
        </p:txBody>
      </p:sp>
      <p:sp>
        <p:nvSpPr>
          <p:cNvPr id="25" name="Rettangolo 24">
            <a:extLst>
              <a:ext uri="{FF2B5EF4-FFF2-40B4-BE49-F238E27FC236}">
                <a16:creationId xmlns:a16="http://schemas.microsoft.com/office/drawing/2014/main" id="{FFF46CE9-72B3-4F5D-96B0-69CEEE861562}"/>
              </a:ext>
            </a:extLst>
          </p:cNvPr>
          <p:cNvSpPr>
            <a:spLocks noGrp="1"/>
          </p:cNvSpPr>
          <p:nvPr/>
        </p:nvSpPr>
        <p:spPr>
          <a:xfrm>
            <a:off x="10287000" y="2028825"/>
            <a:ext cx="685800" cy="685800"/>
          </a:xfrm>
          <a:prstGeom prst="rect">
            <a:avLst/>
          </a:prstGeom>
          <a:noFill/>
          <a:ln w="0">
            <a:noFill/>
          </a:ln>
        </p:spPr>
        <p:txBody>
          <a:bodyPr anchor="ctr">
            <a:normAutofit/>
          </a:bodyPr>
          <a:lstStyle/>
          <a:p>
            <a:pPr algn="ctr">
              <a:defRPr sz="2025" b="1">
                <a:solidFill>
                  <a:srgbClr val="FFFFFF"/>
                </a:solidFill>
                <a:latin typeface="Bitstream Charter"/>
                <a:ea typeface="Bitstream Charter"/>
                <a:cs typeface="Bitstream Charter"/>
              </a:defRPr>
            </a:pPr>
            <a:r>
              <a:rPr sz="2025" b="1">
                <a:solidFill>
                  <a:srgbClr val="FFFFFF"/>
                </a:solidFill>
                <a:latin typeface="Bitstream Charter"/>
                <a:ea typeface="Bitstream Charter"/>
                <a:cs typeface="Bitstream Charter"/>
              </a:rPr>
              <a:t>4</a:t>
            </a:r>
          </a:p>
        </p:txBody>
      </p:sp>
      <p:sp>
        <p:nvSpPr>
          <p:cNvPr id="26" name="Rettangolo 25">
            <a:extLst>
              <a:ext uri="{FF2B5EF4-FFF2-40B4-BE49-F238E27FC236}">
                <a16:creationId xmlns:a16="http://schemas.microsoft.com/office/drawing/2014/main" id="{A6C78229-C5EC-4C09-9F39-2F3D15DAC208}"/>
              </a:ext>
            </a:extLst>
          </p:cNvPr>
          <p:cNvSpPr>
            <a:spLocks noGrp="1"/>
          </p:cNvSpPr>
          <p:nvPr/>
        </p:nvSpPr>
        <p:spPr>
          <a:xfrm>
            <a:off x="9534525" y="3028950"/>
            <a:ext cx="2200275" cy="857250"/>
          </a:xfrm>
          <a:prstGeom prst="rect">
            <a:avLst/>
          </a:prstGeom>
          <a:noFill/>
          <a:ln w="0">
            <a:noFill/>
          </a:ln>
        </p:spPr>
        <p:txBody>
          <a:bodyPr anchor="ctr">
            <a:normAutofit/>
          </a:bodyPr>
          <a:lstStyle/>
          <a:p>
            <a:pPr algn="ctr">
              <a:defRPr sz="1500" b="1">
                <a:solidFill>
                  <a:srgbClr val="13243A"/>
                </a:solidFill>
                <a:latin typeface="Bitstream Charter"/>
                <a:ea typeface="Bitstream Charter"/>
                <a:cs typeface="Bitstream Charter"/>
              </a:defRPr>
            </a:pPr>
            <a:r>
              <a:rPr sz="1500" b="1">
                <a:solidFill>
                  <a:srgbClr val="13243A"/>
                </a:solidFill>
                <a:latin typeface="Bitstream Charter"/>
                <a:ea typeface="Bitstream Charter"/>
                <a:cs typeface="Bitstream Charter"/>
              </a:rPr>
              <a:t>Undocking and laparoscopic conversion</a:t>
            </a:r>
          </a:p>
        </p:txBody>
      </p:sp>
      <p:sp>
        <p:nvSpPr>
          <p:cNvPr id="27" name="Rettangolo con angoli arrotondati 26">
            <a:extLst>
              <a:ext uri="{FF2B5EF4-FFF2-40B4-BE49-F238E27FC236}">
                <a16:creationId xmlns:a16="http://schemas.microsoft.com/office/drawing/2014/main" id="{B69BD6F8-602F-43EE-B490-DD447AAA7470}"/>
              </a:ext>
            </a:extLst>
          </p:cNvPr>
          <p:cNvSpPr>
            <a:spLocks noGrp="1"/>
          </p:cNvSpPr>
          <p:nvPr/>
        </p:nvSpPr>
        <p:spPr>
          <a:xfrm>
            <a:off x="1238250" y="4610100"/>
            <a:ext cx="9715500" cy="914400"/>
          </a:xfrm>
          <a:prstGeom prst="roundRect">
            <a:avLst>
              <a:gd name="adj" fmla="val 14583"/>
            </a:avLst>
          </a:prstGeom>
          <a:solidFill>
            <a:srgbClr val="EAF6FA"/>
          </a:solidFill>
          <a:ln w="0">
            <a:noFill/>
          </a:ln>
        </p:spPr>
        <p:txBody>
          <a:bodyPr/>
          <a:lstStyle/>
          <a:p>
            <a:endParaRPr lang="it-IT"/>
          </a:p>
        </p:txBody>
      </p:sp>
      <p:sp>
        <p:nvSpPr>
          <p:cNvPr id="28" name="Rettangolo 27">
            <a:extLst>
              <a:ext uri="{FF2B5EF4-FFF2-40B4-BE49-F238E27FC236}">
                <a16:creationId xmlns:a16="http://schemas.microsoft.com/office/drawing/2014/main" id="{C18E1C87-33FE-4589-8998-B4A3CF467AD9}"/>
              </a:ext>
            </a:extLst>
          </p:cNvPr>
          <p:cNvSpPr>
            <a:spLocks noGrp="1"/>
          </p:cNvSpPr>
          <p:nvPr/>
        </p:nvSpPr>
        <p:spPr>
          <a:xfrm>
            <a:off x="1666875" y="4733925"/>
            <a:ext cx="8858250" cy="666750"/>
          </a:xfrm>
          <a:prstGeom prst="rect">
            <a:avLst/>
          </a:prstGeom>
          <a:noFill/>
          <a:ln w="0">
            <a:noFill/>
          </a:ln>
        </p:spPr>
        <p:txBody>
          <a:bodyPr anchor="ctr">
            <a:normAutofit/>
          </a:bodyPr>
          <a:lstStyle/>
          <a:p>
            <a:pPr algn="ctr">
              <a:defRPr sz="1800" b="1">
                <a:solidFill>
                  <a:srgbClr val="13243A"/>
                </a:solidFill>
                <a:latin typeface="Bitstream Charter"/>
                <a:ea typeface="Bitstream Charter"/>
                <a:cs typeface="Bitstream Charter"/>
              </a:defRPr>
            </a:pPr>
            <a:r>
              <a:rPr sz="1800" b="1" dirty="0">
                <a:solidFill>
                  <a:srgbClr val="13243A"/>
                </a:solidFill>
                <a:latin typeface="Bitstream Charter"/>
                <a:ea typeface="Bitstream Charter"/>
                <a:cs typeface="Bitstream Charter"/>
              </a:rPr>
              <a:t>Training should verify laparoscopic access, anatomy and rescue skills without demanding that every trainee first becomes a laparoscopic expert.</a:t>
            </a:r>
          </a:p>
        </p:txBody>
      </p:sp>
    </p:spTree>
    <p:extLst>
      <p:ext uri="{BB962C8B-B14F-4D97-AF65-F5344CB8AC3E}">
        <p14:creationId xmlns:p14="http://schemas.microsoft.com/office/powerpoint/2010/main" val="141938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1B3D"/>
        </a:solidFill>
        <a:effectLst/>
      </p:bgPr>
    </p:bg>
    <p:spTree>
      <p:nvGrpSpPr>
        <p:cNvPr id="1" name=""/>
        <p:cNvGrpSpPr/>
        <p:nvPr/>
      </p:nvGrpSpPr>
      <p:grpSpPr>
        <a:xfrm>
          <a:off x="0" y="0"/>
          <a:ext cx="0" cy="0"/>
          <a:chOff x="0" y="0"/>
          <a:chExt cx="0" cy="0"/>
        </a:xfrm>
      </p:grpSpPr>
      <p:pic>
        <p:nvPicPr>
          <p:cNvPr id="16" name="Immagine 15"/>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496B6F94-62A4-413F-9BD5-2E3D9E3796E9}"/>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4FC3D7"/>
                </a:solidFill>
                <a:latin typeface="Bitstream Charter"/>
                <a:ea typeface="Bitstream Charter"/>
                <a:cs typeface="Bitstream Charter"/>
              </a:defRPr>
            </a:pPr>
            <a:r>
              <a:rPr sz="975" b="1">
                <a:solidFill>
                  <a:srgbClr val="4FC3D7"/>
                </a:solidFill>
                <a:latin typeface="Bitstream Charter"/>
                <a:ea typeface="Bitstream Charter"/>
                <a:cs typeface="Bitstream Charter"/>
              </a:rPr>
              <a:t>UNITED STATES MBSAQIP</a:t>
            </a:r>
          </a:p>
        </p:txBody>
      </p:sp>
      <p:sp>
        <p:nvSpPr>
          <p:cNvPr id="3" name="Rettangolo 2">
            <a:extLst>
              <a:ext uri="{FF2B5EF4-FFF2-40B4-BE49-F238E27FC236}">
                <a16:creationId xmlns:a16="http://schemas.microsoft.com/office/drawing/2014/main" id="{C369CA81-80B3-4A63-81A6-5A16BEECD11F}"/>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Robotic use is rising where infrastructure already exists</a:t>
            </a:r>
          </a:p>
        </p:txBody>
      </p:sp>
      <p:sp>
        <p:nvSpPr>
          <p:cNvPr id="4" name="Rettangolo 3">
            <a:extLst>
              <a:ext uri="{FF2B5EF4-FFF2-40B4-BE49-F238E27FC236}">
                <a16:creationId xmlns:a16="http://schemas.microsoft.com/office/drawing/2014/main" id="{5E3687DD-19A6-4ECA-AF60-6AEE48FC2D2F}"/>
              </a:ext>
            </a:extLst>
          </p:cNvPr>
          <p:cNvSpPr>
            <a:spLocks noGrp="1"/>
          </p:cNvSpPr>
          <p:nvPr/>
        </p:nvSpPr>
        <p:spPr>
          <a:xfrm>
            <a:off x="609600" y="6324600"/>
            <a:ext cx="10953750" cy="9525"/>
          </a:xfrm>
          <a:prstGeom prst="rect">
            <a:avLst/>
          </a:prstGeom>
          <a:solidFill>
            <a:srgbClr val="36536A"/>
          </a:solidFill>
          <a:ln w="0">
            <a:noFill/>
          </a:ln>
        </p:spPr>
        <p:txBody>
          <a:bodyPr/>
          <a:lstStyle/>
          <a:p>
            <a:endParaRPr lang="it-IT"/>
          </a:p>
        </p:txBody>
      </p:sp>
      <p:sp>
        <p:nvSpPr>
          <p:cNvPr id="5" name="Rettangolo 4">
            <a:extLst>
              <a:ext uri="{FF2B5EF4-FFF2-40B4-BE49-F238E27FC236}">
                <a16:creationId xmlns:a16="http://schemas.microsoft.com/office/drawing/2014/main" id="{FCB40536-F771-41FF-92B9-5262DA17EE4B}"/>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A9C7D4"/>
                </a:solidFill>
                <a:latin typeface="Bitstream Charter"/>
                <a:ea typeface="Bitstream Charter"/>
                <a:cs typeface="Bitstream Charter"/>
              </a:defRPr>
            </a:pPr>
            <a:r>
              <a:rPr sz="750" b="1">
                <a:solidFill>
                  <a:srgbClr val="A9C7D4"/>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E29CEC87-3EA5-4AB3-9D9F-C01BD78A55F9}"/>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D416A574-41EC-463A-AF92-8A6EF3037C54}"/>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11</a:t>
            </a:r>
          </a:p>
        </p:txBody>
      </p:sp>
      <p:graphicFrame>
        <p:nvGraphicFramePr>
          <p:cNvPr id="23" name="Chart"/>
          <p:cNvGraphicFramePr/>
          <p:nvPr/>
        </p:nvGraphicFramePr>
        <p:xfrm>
          <a:off x="857250" y="1571625"/>
          <a:ext cx="6858000" cy="3810000"/>
        </p:xfrm>
        <a:graphic>
          <a:graphicData uri="http://schemas.openxmlformats.org/drawingml/2006/chart">
            <c:chart xmlns:c="http://schemas.openxmlformats.org/drawingml/2006/chart" xmlns:r="http://schemas.openxmlformats.org/officeDocument/2006/relationships" r:id="rId4"/>
          </a:graphicData>
        </a:graphic>
      </p:graphicFrame>
      <p:sp>
        <p:nvSpPr>
          <p:cNvPr id="9" name="Rettangolo 8">
            <a:extLst>
              <a:ext uri="{FF2B5EF4-FFF2-40B4-BE49-F238E27FC236}">
                <a16:creationId xmlns:a16="http://schemas.microsoft.com/office/drawing/2014/main" id="{DD6ADFBF-BC90-452E-878F-4DF254B53243}"/>
              </a:ext>
            </a:extLst>
          </p:cNvPr>
          <p:cNvSpPr>
            <a:spLocks noGrp="1"/>
          </p:cNvSpPr>
          <p:nvPr/>
        </p:nvSpPr>
        <p:spPr>
          <a:xfrm>
            <a:off x="8334375" y="2000250"/>
            <a:ext cx="2667000" cy="742950"/>
          </a:xfrm>
          <a:prstGeom prst="rect">
            <a:avLst/>
          </a:prstGeom>
          <a:noFill/>
          <a:ln w="0">
            <a:noFill/>
          </a:ln>
        </p:spPr>
        <p:txBody>
          <a:bodyPr anchor="ctr">
            <a:normAutofit/>
          </a:bodyPr>
          <a:lstStyle/>
          <a:p>
            <a:pPr algn="ctr">
              <a:defRPr sz="3900" b="1">
                <a:solidFill>
                  <a:srgbClr val="FF5F63"/>
                </a:solidFill>
                <a:latin typeface="Bitstream Charter"/>
                <a:ea typeface="Bitstream Charter"/>
                <a:cs typeface="Bitstream Charter"/>
              </a:defRPr>
            </a:pPr>
            <a:r>
              <a:rPr sz="3900" b="1">
                <a:solidFill>
                  <a:srgbClr val="FF5F63"/>
                </a:solidFill>
                <a:latin typeface="Bitstream Charter"/>
                <a:ea typeface="Bitstream Charter"/>
                <a:cs typeface="Bitstream Charter"/>
              </a:rPr>
              <a:t>2.5×</a:t>
            </a:r>
          </a:p>
        </p:txBody>
      </p:sp>
      <p:sp>
        <p:nvSpPr>
          <p:cNvPr id="10" name="Rettangolo 9">
            <a:extLst>
              <a:ext uri="{FF2B5EF4-FFF2-40B4-BE49-F238E27FC236}">
                <a16:creationId xmlns:a16="http://schemas.microsoft.com/office/drawing/2014/main" id="{3B0A0A1E-2337-4C2F-89BB-D2C0AD389AE0}"/>
              </a:ext>
            </a:extLst>
          </p:cNvPr>
          <p:cNvSpPr>
            <a:spLocks noGrp="1"/>
          </p:cNvSpPr>
          <p:nvPr/>
        </p:nvSpPr>
        <p:spPr>
          <a:xfrm>
            <a:off x="8334375" y="2714625"/>
            <a:ext cx="2667000" cy="304800"/>
          </a:xfrm>
          <a:prstGeom prst="rect">
            <a:avLst/>
          </a:prstGeom>
          <a:noFill/>
          <a:ln w="0">
            <a:noFill/>
          </a:ln>
        </p:spPr>
        <p:txBody>
          <a:bodyPr anchor="ctr">
            <a:normAutofit/>
          </a:bodyPr>
          <a:lstStyle/>
          <a:p>
            <a:pPr algn="ctr">
              <a:defRPr sz="1350" b="0">
                <a:solidFill>
                  <a:srgbClr val="BFD0D9"/>
                </a:solidFill>
                <a:latin typeface="Bitstream Charter"/>
                <a:ea typeface="Bitstream Charter"/>
                <a:cs typeface="Bitstream Charter"/>
              </a:defRPr>
            </a:pPr>
            <a:r>
              <a:rPr sz="1350" b="0">
                <a:solidFill>
                  <a:srgbClr val="BFD0D9"/>
                </a:solidFill>
                <a:latin typeface="Bitstream Charter"/>
                <a:ea typeface="Bitstream Charter"/>
                <a:cs typeface="Bitstream Charter"/>
              </a:rPr>
              <a:t>increase in share</a:t>
            </a:r>
          </a:p>
        </p:txBody>
      </p:sp>
      <p:sp>
        <p:nvSpPr>
          <p:cNvPr id="11" name="Rettangolo 10">
            <a:extLst>
              <a:ext uri="{FF2B5EF4-FFF2-40B4-BE49-F238E27FC236}">
                <a16:creationId xmlns:a16="http://schemas.microsoft.com/office/drawing/2014/main" id="{F1CDB356-9C35-4770-A531-AA9DF129BB43}"/>
              </a:ext>
            </a:extLst>
          </p:cNvPr>
          <p:cNvSpPr>
            <a:spLocks noGrp="1"/>
          </p:cNvSpPr>
          <p:nvPr/>
        </p:nvSpPr>
        <p:spPr>
          <a:xfrm>
            <a:off x="8334375" y="3638550"/>
            <a:ext cx="2667000" cy="514350"/>
          </a:xfrm>
          <a:prstGeom prst="rect">
            <a:avLst/>
          </a:prstGeom>
          <a:noFill/>
          <a:ln w="0">
            <a:noFill/>
          </a:ln>
        </p:spPr>
        <p:txBody>
          <a:bodyPr anchor="ctr">
            <a:normAutofit/>
          </a:bodyPr>
          <a:lstStyle/>
          <a:p>
            <a:pPr algn="ctr">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678,357</a:t>
            </a:r>
          </a:p>
        </p:txBody>
      </p:sp>
      <p:sp>
        <p:nvSpPr>
          <p:cNvPr id="12" name="Rettangolo 11">
            <a:extLst>
              <a:ext uri="{FF2B5EF4-FFF2-40B4-BE49-F238E27FC236}">
                <a16:creationId xmlns:a16="http://schemas.microsoft.com/office/drawing/2014/main" id="{1BFA6A71-C23E-4664-A3F0-8FE0F2196539}"/>
              </a:ext>
            </a:extLst>
          </p:cNvPr>
          <p:cNvSpPr>
            <a:spLocks noGrp="1"/>
          </p:cNvSpPr>
          <p:nvPr/>
        </p:nvSpPr>
        <p:spPr>
          <a:xfrm>
            <a:off x="8334375" y="4162425"/>
            <a:ext cx="2667000" cy="476250"/>
          </a:xfrm>
          <a:prstGeom prst="rect">
            <a:avLst/>
          </a:prstGeom>
          <a:noFill/>
          <a:ln w="0">
            <a:noFill/>
          </a:ln>
        </p:spPr>
        <p:txBody>
          <a:bodyPr anchor="ctr">
            <a:normAutofit/>
          </a:bodyPr>
          <a:lstStyle/>
          <a:p>
            <a:pPr algn="ctr">
              <a:defRPr sz="1350" b="0">
                <a:solidFill>
                  <a:srgbClr val="BFD0D9"/>
                </a:solidFill>
                <a:latin typeface="Bitstream Charter"/>
                <a:ea typeface="Bitstream Charter"/>
                <a:cs typeface="Bitstream Charter"/>
              </a:defRPr>
            </a:pPr>
            <a:r>
              <a:rPr sz="1350" b="0">
                <a:solidFill>
                  <a:srgbClr val="BFD0D9"/>
                </a:solidFill>
                <a:latin typeface="Bitstream Charter"/>
                <a:ea typeface="Bitstream Charter"/>
                <a:cs typeface="Bitstream Charter"/>
              </a:rPr>
              <a:t>primary SG and RYGB cases</a:t>
            </a:r>
          </a:p>
        </p:txBody>
      </p:sp>
      <p:sp>
        <p:nvSpPr>
          <p:cNvPr id="13" name="Rettangolo con angoli arrotondati 12">
            <a:extLst>
              <a:ext uri="{FF2B5EF4-FFF2-40B4-BE49-F238E27FC236}">
                <a16:creationId xmlns:a16="http://schemas.microsoft.com/office/drawing/2014/main" id="{DF66A90F-58A7-41F3-BA8F-3A09B3A85F3A}"/>
              </a:ext>
            </a:extLst>
          </p:cNvPr>
          <p:cNvSpPr>
            <a:spLocks noGrp="1"/>
          </p:cNvSpPr>
          <p:nvPr/>
        </p:nvSpPr>
        <p:spPr>
          <a:xfrm>
            <a:off x="8191500" y="4933950"/>
            <a:ext cx="2952750" cy="571500"/>
          </a:xfrm>
          <a:prstGeom prst="roundRect">
            <a:avLst>
              <a:gd name="adj" fmla="val 20000"/>
            </a:avLst>
          </a:prstGeom>
          <a:solidFill>
            <a:srgbClr val="0C2D4A"/>
          </a:solidFill>
          <a:ln w="0">
            <a:noFill/>
          </a:ln>
        </p:spPr>
        <p:txBody>
          <a:bodyPr/>
          <a:lstStyle/>
          <a:p>
            <a:endParaRPr lang="it-IT"/>
          </a:p>
        </p:txBody>
      </p:sp>
      <p:sp>
        <p:nvSpPr>
          <p:cNvPr id="14" name="Rettangolo 13">
            <a:extLst>
              <a:ext uri="{FF2B5EF4-FFF2-40B4-BE49-F238E27FC236}">
                <a16:creationId xmlns:a16="http://schemas.microsoft.com/office/drawing/2014/main" id="{4258A6F4-737B-4AD0-BF21-72E2D109C010}"/>
              </a:ext>
            </a:extLst>
          </p:cNvPr>
          <p:cNvSpPr>
            <a:spLocks noGrp="1"/>
          </p:cNvSpPr>
          <p:nvPr/>
        </p:nvSpPr>
        <p:spPr>
          <a:xfrm>
            <a:off x="8382000" y="5019675"/>
            <a:ext cx="2571750" cy="400050"/>
          </a:xfrm>
          <a:prstGeom prst="rect">
            <a:avLst/>
          </a:prstGeom>
          <a:noFill/>
          <a:ln w="0">
            <a:noFill/>
          </a:ln>
        </p:spPr>
        <p:txBody>
          <a:bodyPr anchor="ctr">
            <a:normAutofit fontScale="75000"/>
          </a:bodyPr>
          <a:lstStyle/>
          <a:p>
            <a:pPr algn="ctr">
              <a:defRPr sz="1350" b="1">
                <a:solidFill>
                  <a:srgbClr val="4FC3D7"/>
                </a:solidFill>
                <a:latin typeface="Bitstream Charter"/>
                <a:ea typeface="Bitstream Charter"/>
                <a:cs typeface="Bitstream Charter"/>
              </a:defRPr>
            </a:pPr>
            <a:r>
              <a:rPr sz="1350" b="1">
                <a:solidFill>
                  <a:srgbClr val="4FC3D7"/>
                </a:solidFill>
                <a:latin typeface="Bitstream Charter"/>
                <a:ea typeface="Bitstream Charter"/>
                <a:cs typeface="Bitstream Charter"/>
              </a:rPr>
              <a:t>A US trend cannot define a global replacement date.</a:t>
            </a:r>
          </a:p>
        </p:txBody>
      </p:sp>
      <p:sp>
        <p:nvSpPr>
          <p:cNvPr id="15" name="Rettangolo 14">
            <a:extLst>
              <a:ext uri="{FF2B5EF4-FFF2-40B4-BE49-F238E27FC236}">
                <a16:creationId xmlns:a16="http://schemas.microsoft.com/office/drawing/2014/main" id="{E7F85E54-B678-4824-AB7F-16BECA1941E9}"/>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9DB6C3"/>
                </a:solidFill>
                <a:latin typeface="Bitstream Charter"/>
                <a:ea typeface="Bitstream Charter"/>
                <a:cs typeface="Bitstream Charter"/>
              </a:defRPr>
            </a:pPr>
            <a:r>
              <a:rPr sz="675" b="0">
                <a:solidFill>
                  <a:srgbClr val="9DB6C3"/>
                </a:solidFill>
                <a:latin typeface="Bitstream Charter"/>
                <a:ea typeface="Bitstream Charter"/>
                <a:cs typeface="Bitstream Charter"/>
              </a:rPr>
              <a:t>Robotic utilization rose from 10% to 25% between 2018 and 2021.</a:t>
            </a:r>
          </a:p>
        </p:txBody>
      </p:sp>
    </p:spTree>
    <p:extLst>
      <p:ext uri="{BB962C8B-B14F-4D97-AF65-F5344CB8AC3E}">
        <p14:creationId xmlns:p14="http://schemas.microsoft.com/office/powerpoint/2010/main" val="156764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CFD"/>
        </a:solidFill>
        <a:effectLst/>
      </p:bgPr>
    </p:bg>
    <p:spTree>
      <p:nvGrpSpPr>
        <p:cNvPr id="1" name=""/>
        <p:cNvGrpSpPr/>
        <p:nvPr/>
      </p:nvGrpSpPr>
      <p:grpSpPr>
        <a:xfrm>
          <a:off x="0" y="0"/>
          <a:ext cx="0" cy="0"/>
          <a:chOff x="0" y="0"/>
          <a:chExt cx="0" cy="0"/>
        </a:xfrm>
      </p:grpSpPr>
      <p:pic>
        <p:nvPicPr>
          <p:cNvPr id="20" name="Immagine 19"/>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F7DE2571-D520-4A36-B053-7CF18F75ED64}"/>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00A8E0"/>
                </a:solidFill>
                <a:latin typeface="Bitstream Charter"/>
                <a:ea typeface="Bitstream Charter"/>
                <a:cs typeface="Bitstream Charter"/>
              </a:defRPr>
            </a:pPr>
            <a:r>
              <a:rPr sz="975" b="1">
                <a:solidFill>
                  <a:srgbClr val="00A8E0"/>
                </a:solidFill>
                <a:latin typeface="Bitstream Charter"/>
                <a:ea typeface="Bitstream Charter"/>
                <a:cs typeface="Bitstream Charter"/>
              </a:rPr>
              <a:t>SCENARIO INFORMED BY UNEQUAL ADOPTION</a:t>
            </a:r>
          </a:p>
        </p:txBody>
      </p:sp>
      <p:sp>
        <p:nvSpPr>
          <p:cNvPr id="3" name="Rettangolo 2">
            <a:extLst>
              <a:ext uri="{FF2B5EF4-FFF2-40B4-BE49-F238E27FC236}">
                <a16:creationId xmlns:a16="http://schemas.microsoft.com/office/drawing/2014/main" id="{53D16291-DECD-4D75-B13D-A84F33970037}"/>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13243A"/>
                </a:solidFill>
                <a:latin typeface="Bitstream Charter"/>
                <a:ea typeface="Bitstream Charter"/>
                <a:cs typeface="Bitstream Charter"/>
              </a:defRPr>
            </a:pPr>
            <a:r>
              <a:rPr sz="2775" b="1">
                <a:solidFill>
                  <a:srgbClr val="13243A"/>
                </a:solidFill>
                <a:latin typeface="Bitstream Charter"/>
                <a:ea typeface="Bitstream Charter"/>
                <a:cs typeface="Bitstream Charter"/>
              </a:rPr>
              <a:t>2035: a plausible distribution, not a prediction</a:t>
            </a:r>
          </a:p>
        </p:txBody>
      </p:sp>
      <p:sp>
        <p:nvSpPr>
          <p:cNvPr id="4" name="Rettangolo 3">
            <a:extLst>
              <a:ext uri="{FF2B5EF4-FFF2-40B4-BE49-F238E27FC236}">
                <a16:creationId xmlns:a16="http://schemas.microsoft.com/office/drawing/2014/main" id="{A915E01A-C6AB-4650-8587-950F41C48C8F}"/>
              </a:ext>
            </a:extLst>
          </p:cNvPr>
          <p:cNvSpPr>
            <a:spLocks noGrp="1"/>
          </p:cNvSpPr>
          <p:nvPr/>
        </p:nvSpPr>
        <p:spPr>
          <a:xfrm>
            <a:off x="609600" y="6324600"/>
            <a:ext cx="10953750" cy="9525"/>
          </a:xfrm>
          <a:prstGeom prst="rect">
            <a:avLst/>
          </a:prstGeom>
          <a:solidFill>
            <a:srgbClr val="DCE8EE"/>
          </a:solidFill>
          <a:ln w="0">
            <a:noFill/>
          </a:ln>
        </p:spPr>
        <p:txBody>
          <a:bodyPr/>
          <a:lstStyle/>
          <a:p>
            <a:endParaRPr lang="it-IT"/>
          </a:p>
        </p:txBody>
      </p:sp>
      <p:sp>
        <p:nvSpPr>
          <p:cNvPr id="5" name="Rettangolo 4">
            <a:extLst>
              <a:ext uri="{FF2B5EF4-FFF2-40B4-BE49-F238E27FC236}">
                <a16:creationId xmlns:a16="http://schemas.microsoft.com/office/drawing/2014/main" id="{5DF7B0FC-A0C8-4A94-8596-E985640D1694}"/>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D46DB048-1A17-46D7-97EC-F5552A7231BC}"/>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00A8E0"/>
                </a:solidFill>
                <a:latin typeface="Bitstream Charter"/>
                <a:ea typeface="Bitstream Charter"/>
                <a:cs typeface="Bitstream Charter"/>
              </a:defRPr>
            </a:pPr>
            <a:r>
              <a:rPr sz="750" b="1">
                <a:solidFill>
                  <a:srgbClr val="00A8E0"/>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52B329A9-3358-4543-ADC7-83924EFE4D4A}"/>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718191"/>
                </a:solidFill>
                <a:latin typeface="Bitstream Charter"/>
                <a:ea typeface="Bitstream Charter"/>
                <a:cs typeface="Bitstream Charter"/>
              </a:defRPr>
            </a:pPr>
            <a:r>
              <a:rPr sz="750" b="1">
                <a:solidFill>
                  <a:srgbClr val="718191"/>
                </a:solidFill>
                <a:latin typeface="Bitstream Charter"/>
                <a:ea typeface="Bitstream Charter"/>
                <a:cs typeface="Bitstream Charter"/>
              </a:rPr>
              <a:t>12</a:t>
            </a:r>
          </a:p>
        </p:txBody>
      </p:sp>
      <p:graphicFrame>
        <p:nvGraphicFramePr>
          <p:cNvPr id="27" name="Chart"/>
          <p:cNvGraphicFramePr/>
          <p:nvPr/>
        </p:nvGraphicFramePr>
        <p:xfrm>
          <a:off x="2476500" y="1457325"/>
          <a:ext cx="5619750" cy="3714750"/>
        </p:xfrm>
        <a:graphic>
          <a:graphicData uri="http://schemas.openxmlformats.org/drawingml/2006/chart">
            <c:chart xmlns:c="http://schemas.openxmlformats.org/drawingml/2006/chart" xmlns:r="http://schemas.openxmlformats.org/officeDocument/2006/relationships" r:id="rId4"/>
          </a:graphicData>
        </a:graphic>
      </p:graphicFrame>
      <p:sp>
        <p:nvSpPr>
          <p:cNvPr id="9" name="Rettangolo 8">
            <a:extLst>
              <a:ext uri="{FF2B5EF4-FFF2-40B4-BE49-F238E27FC236}">
                <a16:creationId xmlns:a16="http://schemas.microsoft.com/office/drawing/2014/main" id="{2AE1103D-64E6-4619-BABD-4267709C7F65}"/>
              </a:ext>
            </a:extLst>
          </p:cNvPr>
          <p:cNvSpPr>
            <a:spLocks noGrp="1"/>
          </p:cNvSpPr>
          <p:nvPr/>
        </p:nvSpPr>
        <p:spPr>
          <a:xfrm>
            <a:off x="2476500" y="4533900"/>
            <a:ext cx="5619750" cy="381000"/>
          </a:xfrm>
          <a:prstGeom prst="rect">
            <a:avLst/>
          </a:prstGeom>
          <a:solidFill>
            <a:srgbClr val="FBFCFD"/>
          </a:solidFill>
          <a:ln w="0">
            <a:noFill/>
          </a:ln>
        </p:spPr>
        <p:txBody>
          <a:bodyPr/>
          <a:lstStyle/>
          <a:p>
            <a:endParaRPr lang="it-IT"/>
          </a:p>
        </p:txBody>
      </p:sp>
      <p:sp>
        <p:nvSpPr>
          <p:cNvPr id="10" name="Rettangolo 9">
            <a:extLst>
              <a:ext uri="{FF2B5EF4-FFF2-40B4-BE49-F238E27FC236}">
                <a16:creationId xmlns:a16="http://schemas.microsoft.com/office/drawing/2014/main" id="{2D216BBA-21DB-4758-BC23-C66AF4ABEE2C}"/>
              </a:ext>
            </a:extLst>
          </p:cNvPr>
          <p:cNvSpPr>
            <a:spLocks noGrp="1"/>
          </p:cNvSpPr>
          <p:nvPr/>
        </p:nvSpPr>
        <p:spPr>
          <a:xfrm>
            <a:off x="647700" y="1866900"/>
            <a:ext cx="1676400" cy="342900"/>
          </a:xfrm>
          <a:prstGeom prst="rect">
            <a:avLst/>
          </a:prstGeom>
          <a:noFill/>
          <a:ln w="0">
            <a:noFill/>
          </a:ln>
        </p:spPr>
        <p:txBody>
          <a:bodyPr anchor="ctr">
            <a:normAutofit/>
          </a:bodyPr>
          <a:lstStyle/>
          <a:p>
            <a:pPr algn="r">
              <a:defRPr sz="1050" b="1">
                <a:solidFill>
                  <a:srgbClr val="13243A"/>
                </a:solidFill>
                <a:latin typeface="Bitstream Charter"/>
                <a:ea typeface="Bitstream Charter"/>
                <a:cs typeface="Bitstream Charter"/>
              </a:defRPr>
            </a:pPr>
            <a:r>
              <a:rPr sz="1050" b="1">
                <a:solidFill>
                  <a:srgbClr val="13243A"/>
                </a:solidFill>
                <a:latin typeface="Bitstream Charter"/>
                <a:ea typeface="Bitstream Charter"/>
                <a:cs typeface="Bitstream Charter"/>
              </a:rPr>
              <a:t>Illustrative global mix</a:t>
            </a:r>
          </a:p>
        </p:txBody>
      </p:sp>
      <p:sp>
        <p:nvSpPr>
          <p:cNvPr id="11" name="Rettangolo 10">
            <a:extLst>
              <a:ext uri="{FF2B5EF4-FFF2-40B4-BE49-F238E27FC236}">
                <a16:creationId xmlns:a16="http://schemas.microsoft.com/office/drawing/2014/main" id="{109D2D2E-22D3-4922-87A0-8A917CDB6CE4}"/>
              </a:ext>
            </a:extLst>
          </p:cNvPr>
          <p:cNvSpPr>
            <a:spLocks noGrp="1"/>
          </p:cNvSpPr>
          <p:nvPr/>
        </p:nvSpPr>
        <p:spPr>
          <a:xfrm>
            <a:off x="647700" y="2628900"/>
            <a:ext cx="1676400" cy="342900"/>
          </a:xfrm>
          <a:prstGeom prst="rect">
            <a:avLst/>
          </a:prstGeom>
          <a:noFill/>
          <a:ln w="0">
            <a:noFill/>
          </a:ln>
        </p:spPr>
        <p:txBody>
          <a:bodyPr anchor="ctr">
            <a:normAutofit/>
          </a:bodyPr>
          <a:lstStyle/>
          <a:p>
            <a:pPr algn="r">
              <a:defRPr sz="1050" b="0">
                <a:solidFill>
                  <a:srgbClr val="718191"/>
                </a:solidFill>
                <a:latin typeface="Bitstream Charter"/>
                <a:ea typeface="Bitstream Charter"/>
                <a:cs typeface="Bitstream Charter"/>
              </a:defRPr>
            </a:pPr>
            <a:r>
              <a:rPr sz="1050" b="0">
                <a:solidFill>
                  <a:srgbClr val="718191"/>
                </a:solidFill>
                <a:latin typeface="Bitstream Charter"/>
                <a:ea typeface="Bitstream Charter"/>
                <a:cs typeface="Bitstream Charter"/>
              </a:rPr>
              <a:t>Expanding MBS</a:t>
            </a:r>
          </a:p>
        </p:txBody>
      </p:sp>
      <p:sp>
        <p:nvSpPr>
          <p:cNvPr id="12" name="Rettangolo 11">
            <a:extLst>
              <a:ext uri="{FF2B5EF4-FFF2-40B4-BE49-F238E27FC236}">
                <a16:creationId xmlns:a16="http://schemas.microsoft.com/office/drawing/2014/main" id="{B6FCC060-48BF-412C-86BA-9463CFF2EE24}"/>
              </a:ext>
            </a:extLst>
          </p:cNvPr>
          <p:cNvSpPr>
            <a:spLocks noGrp="1"/>
          </p:cNvSpPr>
          <p:nvPr/>
        </p:nvSpPr>
        <p:spPr>
          <a:xfrm>
            <a:off x="647700" y="3381375"/>
            <a:ext cx="1676400" cy="342900"/>
          </a:xfrm>
          <a:prstGeom prst="rect">
            <a:avLst/>
          </a:prstGeom>
          <a:noFill/>
          <a:ln w="0">
            <a:noFill/>
          </a:ln>
        </p:spPr>
        <p:txBody>
          <a:bodyPr anchor="ctr">
            <a:normAutofit/>
          </a:bodyPr>
          <a:lstStyle/>
          <a:p>
            <a:pPr algn="r">
              <a:defRPr sz="1050" b="0">
                <a:solidFill>
                  <a:srgbClr val="718191"/>
                </a:solidFill>
                <a:latin typeface="Bitstream Charter"/>
                <a:ea typeface="Bitstream Charter"/>
                <a:cs typeface="Bitstream Charter"/>
              </a:defRPr>
            </a:pPr>
            <a:r>
              <a:rPr sz="1050" b="0">
                <a:solidFill>
                  <a:srgbClr val="718191"/>
                </a:solidFill>
                <a:latin typeface="Bitstream Charter"/>
                <a:ea typeface="Bitstream Charter"/>
                <a:cs typeface="Bitstream Charter"/>
              </a:rPr>
              <a:t>Mature lap systems</a:t>
            </a:r>
          </a:p>
        </p:txBody>
      </p:sp>
      <p:sp>
        <p:nvSpPr>
          <p:cNvPr id="13" name="Rettangolo 12">
            <a:extLst>
              <a:ext uri="{FF2B5EF4-FFF2-40B4-BE49-F238E27FC236}">
                <a16:creationId xmlns:a16="http://schemas.microsoft.com/office/drawing/2014/main" id="{E0D52D36-A218-40D0-A7FD-80F461DCFEFF}"/>
              </a:ext>
            </a:extLst>
          </p:cNvPr>
          <p:cNvSpPr>
            <a:spLocks noGrp="1"/>
          </p:cNvSpPr>
          <p:nvPr/>
        </p:nvSpPr>
        <p:spPr>
          <a:xfrm>
            <a:off x="647700" y="4133850"/>
            <a:ext cx="1676400" cy="342900"/>
          </a:xfrm>
          <a:prstGeom prst="rect">
            <a:avLst/>
          </a:prstGeom>
          <a:noFill/>
          <a:ln w="0">
            <a:noFill/>
          </a:ln>
        </p:spPr>
        <p:txBody>
          <a:bodyPr anchor="ctr">
            <a:normAutofit/>
          </a:bodyPr>
          <a:lstStyle/>
          <a:p>
            <a:pPr algn="r">
              <a:defRPr sz="1050" b="0">
                <a:solidFill>
                  <a:srgbClr val="718191"/>
                </a:solidFill>
                <a:latin typeface="Bitstream Charter"/>
                <a:ea typeface="Bitstream Charter"/>
                <a:cs typeface="Bitstream Charter"/>
              </a:defRPr>
            </a:pPr>
            <a:r>
              <a:rPr sz="1050" b="0">
                <a:solidFill>
                  <a:srgbClr val="718191"/>
                </a:solidFill>
                <a:latin typeface="Bitstream Charter"/>
                <a:ea typeface="Bitstream Charter"/>
                <a:cs typeface="Bitstream Charter"/>
              </a:rPr>
              <a:t>High-tech systems</a:t>
            </a:r>
          </a:p>
        </p:txBody>
      </p:sp>
      <p:sp>
        <p:nvSpPr>
          <p:cNvPr id="14" name="Rettangolo con angoli arrotondati 13">
            <a:extLst>
              <a:ext uri="{FF2B5EF4-FFF2-40B4-BE49-F238E27FC236}">
                <a16:creationId xmlns:a16="http://schemas.microsoft.com/office/drawing/2014/main" id="{EC3D17FA-2D7C-4888-BBA8-6508A203FD5E}"/>
              </a:ext>
            </a:extLst>
          </p:cNvPr>
          <p:cNvSpPr>
            <a:spLocks noGrp="1"/>
          </p:cNvSpPr>
          <p:nvPr/>
        </p:nvSpPr>
        <p:spPr>
          <a:xfrm>
            <a:off x="8667750" y="1524000"/>
            <a:ext cx="2571750" cy="2857500"/>
          </a:xfrm>
          <a:prstGeom prst="roundRect">
            <a:avLst>
              <a:gd name="adj" fmla="val 5185"/>
            </a:avLst>
          </a:prstGeom>
          <a:solidFill>
            <a:srgbClr val="EAF6FA"/>
          </a:solidFill>
          <a:ln w="0">
            <a:noFill/>
          </a:ln>
        </p:spPr>
        <p:txBody>
          <a:bodyPr/>
          <a:lstStyle/>
          <a:p>
            <a:endParaRPr lang="it-IT"/>
          </a:p>
        </p:txBody>
      </p:sp>
      <p:sp>
        <p:nvSpPr>
          <p:cNvPr id="15" name="Rettangolo 14">
            <a:extLst>
              <a:ext uri="{FF2B5EF4-FFF2-40B4-BE49-F238E27FC236}">
                <a16:creationId xmlns:a16="http://schemas.microsoft.com/office/drawing/2014/main" id="{5E07DCB2-45C8-438A-A6D7-EA7647215C6E}"/>
              </a:ext>
            </a:extLst>
          </p:cNvPr>
          <p:cNvSpPr>
            <a:spLocks noGrp="1"/>
          </p:cNvSpPr>
          <p:nvPr/>
        </p:nvSpPr>
        <p:spPr>
          <a:xfrm>
            <a:off x="8953500" y="1752600"/>
            <a:ext cx="2000250" cy="266700"/>
          </a:xfrm>
          <a:prstGeom prst="rect">
            <a:avLst/>
          </a:prstGeom>
          <a:noFill/>
          <a:ln w="0">
            <a:noFill/>
          </a:ln>
        </p:spPr>
        <p:txBody>
          <a:bodyPr anchor="ctr">
            <a:normAutofit/>
          </a:bodyPr>
          <a:lstStyle/>
          <a:p>
            <a:pPr algn="ctr">
              <a:defRPr sz="1125" b="1">
                <a:solidFill>
                  <a:srgbClr val="FF5F63"/>
                </a:solidFill>
                <a:latin typeface="Bitstream Charter"/>
                <a:ea typeface="Bitstream Charter"/>
                <a:cs typeface="Bitstream Charter"/>
              </a:defRPr>
            </a:pPr>
            <a:r>
              <a:rPr sz="1125" b="1">
                <a:solidFill>
                  <a:srgbClr val="FF5F63"/>
                </a:solidFill>
                <a:latin typeface="Bitstream Charter"/>
                <a:ea typeface="Bitstream Charter"/>
                <a:cs typeface="Bitstream Charter"/>
              </a:rPr>
              <a:t>ASSUMPTIONS</a:t>
            </a:r>
          </a:p>
        </p:txBody>
      </p:sp>
      <p:sp>
        <p:nvSpPr>
          <p:cNvPr id="16" name="Rettangolo 15">
            <a:extLst>
              <a:ext uri="{FF2B5EF4-FFF2-40B4-BE49-F238E27FC236}">
                <a16:creationId xmlns:a16="http://schemas.microsoft.com/office/drawing/2014/main" id="{66127DE7-65C4-482F-8560-27E96F6960F7}"/>
              </a:ext>
            </a:extLst>
          </p:cNvPr>
          <p:cNvSpPr>
            <a:spLocks noGrp="1"/>
          </p:cNvSpPr>
          <p:nvPr/>
        </p:nvSpPr>
        <p:spPr>
          <a:xfrm>
            <a:off x="8972550" y="2209800"/>
            <a:ext cx="1952625" cy="1809750"/>
          </a:xfrm>
          <a:prstGeom prst="rect">
            <a:avLst/>
          </a:prstGeom>
          <a:noFill/>
          <a:ln w="0">
            <a:noFill/>
          </a:ln>
        </p:spPr>
        <p:txBody>
          <a:bodyPr anchor="ctr">
            <a:normAutofit/>
          </a:bodyPr>
          <a:lstStyle/>
          <a:p>
            <a:pPr algn="ctr">
              <a:defRPr sz="1350" b="1">
                <a:solidFill>
                  <a:srgbClr val="13243A"/>
                </a:solidFill>
                <a:latin typeface="Bitstream Charter"/>
                <a:ea typeface="Bitstream Charter"/>
                <a:cs typeface="Bitstream Charter"/>
              </a:defRPr>
            </a:pPr>
            <a:r>
              <a:rPr sz="1350" b="1">
                <a:solidFill>
                  <a:srgbClr val="13243A"/>
                </a:solidFill>
                <a:latin typeface="Bitstream Charter"/>
                <a:ea typeface="Bitstream Charter"/>
                <a:cs typeface="Bitstream Charter"/>
              </a:rPr>
              <a:t>Continued US growth</a:t>
            </a:r>
          </a:p>
          <a:p>
            <a:endParaRPr sz="1350" b="1">
              <a:solidFill>
                <a:srgbClr val="13243A"/>
              </a:solidFill>
              <a:latin typeface="Bitstream Charter"/>
              <a:ea typeface="Bitstream Charter"/>
              <a:cs typeface="Bitstream Charter"/>
            </a:endParaRPr>
          </a:p>
          <a:p>
            <a:pPr algn="ctr">
              <a:defRPr sz="1350" b="1">
                <a:solidFill>
                  <a:srgbClr val="13243A"/>
                </a:solidFill>
                <a:latin typeface="Bitstream Charter"/>
                <a:ea typeface="Bitstream Charter"/>
                <a:cs typeface="Bitstream Charter"/>
              </a:defRPr>
            </a:pPr>
            <a:r>
              <a:rPr sz="1350" b="1">
                <a:solidFill>
                  <a:srgbClr val="13243A"/>
                </a:solidFill>
                <a:latin typeface="Bitstream Charter"/>
                <a:ea typeface="Bitstream Charter"/>
                <a:cs typeface="Bitstream Charter"/>
              </a:rPr>
              <a:t>Slower diffusion outside high-resource systems</a:t>
            </a:r>
          </a:p>
          <a:p>
            <a:endParaRPr sz="1350" b="1">
              <a:solidFill>
                <a:srgbClr val="13243A"/>
              </a:solidFill>
              <a:latin typeface="Bitstream Charter"/>
              <a:ea typeface="Bitstream Charter"/>
              <a:cs typeface="Bitstream Charter"/>
            </a:endParaRPr>
          </a:p>
          <a:p>
            <a:pPr algn="ctr">
              <a:defRPr sz="1350" b="1">
                <a:solidFill>
                  <a:srgbClr val="13243A"/>
                </a:solidFill>
                <a:latin typeface="Bitstream Charter"/>
                <a:ea typeface="Bitstream Charter"/>
                <a:cs typeface="Bitstream Charter"/>
              </a:defRPr>
            </a:pPr>
            <a:r>
              <a:rPr sz="1350" b="1">
                <a:solidFill>
                  <a:srgbClr val="13243A"/>
                </a:solidFill>
                <a:latin typeface="Bitstream Charter"/>
                <a:ea typeface="Bitstream Charter"/>
                <a:cs typeface="Bitstream Charter"/>
              </a:rPr>
              <a:t>Persistent emergency and fallback use</a:t>
            </a:r>
          </a:p>
        </p:txBody>
      </p:sp>
      <p:sp>
        <p:nvSpPr>
          <p:cNvPr id="17" name="Rettangolo 16">
            <a:extLst>
              <a:ext uri="{FF2B5EF4-FFF2-40B4-BE49-F238E27FC236}">
                <a16:creationId xmlns:a16="http://schemas.microsoft.com/office/drawing/2014/main" id="{92E86E4E-4AA9-4E78-88C2-2D7DA4525CF9}"/>
              </a:ext>
            </a:extLst>
          </p:cNvPr>
          <p:cNvSpPr>
            <a:spLocks noGrp="1"/>
          </p:cNvSpPr>
          <p:nvPr/>
        </p:nvSpPr>
        <p:spPr>
          <a:xfrm>
            <a:off x="9220200" y="4686300"/>
            <a:ext cx="1524000" cy="552450"/>
          </a:xfrm>
          <a:prstGeom prst="rect">
            <a:avLst/>
          </a:prstGeom>
          <a:noFill/>
          <a:ln w="0">
            <a:noFill/>
          </a:ln>
        </p:spPr>
        <p:txBody>
          <a:bodyPr anchor="ctr">
            <a:normAutofit/>
          </a:bodyPr>
          <a:lstStyle/>
          <a:p>
            <a:pPr algn="ctr">
              <a:defRPr sz="3000" b="1">
                <a:solidFill>
                  <a:srgbClr val="00A8E0"/>
                </a:solidFill>
                <a:latin typeface="Bitstream Charter"/>
                <a:ea typeface="Bitstream Charter"/>
                <a:cs typeface="Bitstream Charter"/>
              </a:defRPr>
            </a:pPr>
            <a:r>
              <a:rPr sz="3000" b="1">
                <a:solidFill>
                  <a:srgbClr val="00A8E0"/>
                </a:solidFill>
                <a:latin typeface="Bitstream Charter"/>
                <a:ea typeface="Bitstream Charter"/>
                <a:cs typeface="Bitstream Charter"/>
              </a:rPr>
              <a:t>72%</a:t>
            </a:r>
          </a:p>
        </p:txBody>
      </p:sp>
      <p:sp>
        <p:nvSpPr>
          <p:cNvPr id="18" name="Rettangolo 17">
            <a:extLst>
              <a:ext uri="{FF2B5EF4-FFF2-40B4-BE49-F238E27FC236}">
                <a16:creationId xmlns:a16="http://schemas.microsoft.com/office/drawing/2014/main" id="{BFD2D265-2919-4C6B-8F22-29F1A8562086}"/>
              </a:ext>
            </a:extLst>
          </p:cNvPr>
          <p:cNvSpPr>
            <a:spLocks noGrp="1"/>
          </p:cNvSpPr>
          <p:nvPr/>
        </p:nvSpPr>
        <p:spPr>
          <a:xfrm>
            <a:off x="8763000" y="5219700"/>
            <a:ext cx="2476500" cy="476250"/>
          </a:xfrm>
          <a:prstGeom prst="rect">
            <a:avLst/>
          </a:prstGeom>
          <a:noFill/>
          <a:ln w="0">
            <a:noFill/>
          </a:ln>
        </p:spPr>
        <p:txBody>
          <a:bodyPr anchor="ctr">
            <a:normAutofit/>
          </a:bodyPr>
          <a:lstStyle/>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illustrative global</a:t>
            </a:r>
          </a:p>
          <a:p>
            <a:pPr algn="ctr">
              <a:defRPr sz="1200" b="0">
                <a:solidFill>
                  <a:srgbClr val="718191"/>
                </a:solidFill>
                <a:latin typeface="Bitstream Charter"/>
                <a:ea typeface="Bitstream Charter"/>
                <a:cs typeface="Bitstream Charter"/>
              </a:defRPr>
            </a:pPr>
            <a:r>
              <a:rPr sz="1200" b="0">
                <a:solidFill>
                  <a:srgbClr val="718191"/>
                </a:solidFill>
                <a:latin typeface="Bitstream Charter"/>
                <a:ea typeface="Bitstream Charter"/>
                <a:cs typeface="Bitstream Charter"/>
              </a:rPr>
              <a:t>laparoscopic share</a:t>
            </a:r>
          </a:p>
        </p:txBody>
      </p:sp>
      <p:sp>
        <p:nvSpPr>
          <p:cNvPr id="19" name="Rettangolo 18">
            <a:extLst>
              <a:ext uri="{FF2B5EF4-FFF2-40B4-BE49-F238E27FC236}">
                <a16:creationId xmlns:a16="http://schemas.microsoft.com/office/drawing/2014/main" id="{42AC4E9B-78F0-4ABD-B59E-A36FF51DD093}"/>
              </a:ext>
            </a:extLst>
          </p:cNvPr>
          <p:cNvSpPr>
            <a:spLocks noGrp="1"/>
          </p:cNvSpPr>
          <p:nvPr/>
        </p:nvSpPr>
        <p:spPr>
          <a:xfrm>
            <a:off x="609600" y="6057900"/>
            <a:ext cx="10382250" cy="171450"/>
          </a:xfrm>
          <a:prstGeom prst="rect">
            <a:avLst/>
          </a:prstGeom>
          <a:noFill/>
          <a:ln w="0">
            <a:noFill/>
          </a:ln>
        </p:spPr>
        <p:txBody>
          <a:bodyPr anchor="ctr">
            <a:normAutofit fontScale="77778"/>
          </a:bodyPr>
          <a:lstStyle/>
          <a:p>
            <a:pPr algn="l">
              <a:defRPr sz="675" b="0">
                <a:solidFill>
                  <a:srgbClr val="718191"/>
                </a:solidFill>
                <a:latin typeface="Bitstream Charter"/>
                <a:ea typeface="Bitstream Charter"/>
                <a:cs typeface="Bitstream Charter"/>
              </a:defRPr>
            </a:pPr>
            <a:r>
              <a:rPr sz="675" b="0">
                <a:solidFill>
                  <a:srgbClr val="718191"/>
                </a:solidFill>
                <a:latin typeface="Bitstream Charter"/>
                <a:ea typeface="Bitstream Charter"/>
                <a:cs typeface="Bitstream Charter"/>
              </a:rPr>
              <a:t>Scenario values are explicit assumptions, not observed data or an established forecast.</a:t>
            </a:r>
          </a:p>
        </p:txBody>
      </p:sp>
    </p:spTree>
    <p:extLst>
      <p:ext uri="{BB962C8B-B14F-4D97-AF65-F5344CB8AC3E}">
        <p14:creationId xmlns:p14="http://schemas.microsoft.com/office/powerpoint/2010/main" val="651763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1B3D"/>
        </a:solidFill>
        <a:effectLst/>
      </p:bgPr>
    </p:bg>
    <p:spTree>
      <p:nvGrpSpPr>
        <p:cNvPr id="1" name=""/>
        <p:cNvGrpSpPr/>
        <p:nvPr/>
      </p:nvGrpSpPr>
      <p:grpSpPr>
        <a:xfrm>
          <a:off x="0" y="0"/>
          <a:ext cx="0" cy="0"/>
          <a:chOff x="0" y="0"/>
          <a:chExt cx="0" cy="0"/>
        </a:xfrm>
      </p:grpSpPr>
      <p:pic>
        <p:nvPicPr>
          <p:cNvPr id="15" name="Immagine 14"/>
          <p:cNvPicPr>
            <a:picLocks noChangeAspect="1"/>
          </p:cNvPicPr>
          <p:nvPr/>
        </p:nvPicPr>
        <p:blipFill>
          <a:blip r:embed="rId3"/>
          <a:srcRect t="47891" b="47891"/>
          <a:stretch>
            <a:fillRect/>
          </a:stretch>
        </p:blipFill>
        <p:spPr>
          <a:xfrm>
            <a:off x="0" y="0"/>
            <a:ext cx="12192000" cy="171450"/>
          </a:xfrm>
          <a:prstGeom prst="rect">
            <a:avLst/>
          </a:prstGeom>
        </p:spPr>
      </p:pic>
      <p:sp>
        <p:nvSpPr>
          <p:cNvPr id="2" name="Rettangolo 1">
            <a:extLst>
              <a:ext uri="{FF2B5EF4-FFF2-40B4-BE49-F238E27FC236}">
                <a16:creationId xmlns:a16="http://schemas.microsoft.com/office/drawing/2014/main" id="{AE0A65F0-280D-4E30-9A7B-AACDF5875BCC}"/>
              </a:ext>
            </a:extLst>
          </p:cNvPr>
          <p:cNvSpPr>
            <a:spLocks noGrp="1"/>
          </p:cNvSpPr>
          <p:nvPr/>
        </p:nvSpPr>
        <p:spPr>
          <a:xfrm>
            <a:off x="609600" y="323850"/>
            <a:ext cx="7429500" cy="228600"/>
          </a:xfrm>
          <a:prstGeom prst="rect">
            <a:avLst/>
          </a:prstGeom>
          <a:noFill/>
          <a:ln w="0">
            <a:noFill/>
          </a:ln>
        </p:spPr>
        <p:txBody>
          <a:bodyPr anchor="ctr">
            <a:normAutofit fontScale="92308"/>
          </a:bodyPr>
          <a:lstStyle/>
          <a:p>
            <a:pPr algn="l">
              <a:defRPr sz="975" b="1">
                <a:solidFill>
                  <a:srgbClr val="4FC3D7"/>
                </a:solidFill>
                <a:latin typeface="Bitstream Charter"/>
                <a:ea typeface="Bitstream Charter"/>
                <a:cs typeface="Bitstream Charter"/>
              </a:defRPr>
            </a:pPr>
            <a:r>
              <a:rPr sz="975" b="1">
                <a:solidFill>
                  <a:srgbClr val="4FC3D7"/>
                </a:solidFill>
                <a:latin typeface="Bitstream Charter"/>
                <a:ea typeface="Bitstream Charter"/>
                <a:cs typeface="Bitstream Charter"/>
              </a:rPr>
              <a:t>THE ANSWER</a:t>
            </a:r>
          </a:p>
        </p:txBody>
      </p:sp>
      <p:sp>
        <p:nvSpPr>
          <p:cNvPr id="3" name="Rettangolo 2">
            <a:extLst>
              <a:ext uri="{FF2B5EF4-FFF2-40B4-BE49-F238E27FC236}">
                <a16:creationId xmlns:a16="http://schemas.microsoft.com/office/drawing/2014/main" id="{01F48795-B179-4085-AA14-5B9620AAE0F6}"/>
              </a:ext>
            </a:extLst>
          </p:cNvPr>
          <p:cNvSpPr>
            <a:spLocks noGrp="1"/>
          </p:cNvSpPr>
          <p:nvPr/>
        </p:nvSpPr>
        <p:spPr>
          <a:xfrm>
            <a:off x="609600" y="581025"/>
            <a:ext cx="10934700" cy="685800"/>
          </a:xfrm>
          <a:prstGeom prst="rect">
            <a:avLst/>
          </a:prstGeom>
          <a:noFill/>
          <a:ln w="0">
            <a:noFill/>
          </a:ln>
        </p:spPr>
        <p:txBody>
          <a:bodyPr anchor="ctr">
            <a:normAutofit/>
          </a:bodyPr>
          <a:lstStyle/>
          <a:p>
            <a:pPr algn="l">
              <a:defRPr sz="2775" b="1">
                <a:solidFill>
                  <a:srgbClr val="FFFFFF"/>
                </a:solidFill>
                <a:latin typeface="Bitstream Charter"/>
                <a:ea typeface="Bitstream Charter"/>
                <a:cs typeface="Bitstream Charter"/>
              </a:defRPr>
            </a:pPr>
            <a:r>
              <a:rPr sz="2775" b="1">
                <a:solidFill>
                  <a:srgbClr val="FFFFFF"/>
                </a:solidFill>
                <a:latin typeface="Bitstream Charter"/>
                <a:ea typeface="Bitstream Charter"/>
                <a:cs typeface="Bitstream Charter"/>
              </a:rPr>
              <a:t>Will laparoscopic MBS remain the future?</a:t>
            </a:r>
          </a:p>
        </p:txBody>
      </p:sp>
      <p:sp>
        <p:nvSpPr>
          <p:cNvPr id="4" name="Rettangolo 3">
            <a:extLst>
              <a:ext uri="{FF2B5EF4-FFF2-40B4-BE49-F238E27FC236}">
                <a16:creationId xmlns:a16="http://schemas.microsoft.com/office/drawing/2014/main" id="{CEB6AEA9-3E92-49CB-8E02-A28900C6068A}"/>
              </a:ext>
            </a:extLst>
          </p:cNvPr>
          <p:cNvSpPr>
            <a:spLocks noGrp="1"/>
          </p:cNvSpPr>
          <p:nvPr/>
        </p:nvSpPr>
        <p:spPr>
          <a:xfrm>
            <a:off x="609600" y="6324600"/>
            <a:ext cx="10953750" cy="9525"/>
          </a:xfrm>
          <a:prstGeom prst="rect">
            <a:avLst/>
          </a:prstGeom>
          <a:solidFill>
            <a:srgbClr val="36536A"/>
          </a:solidFill>
          <a:ln w="0">
            <a:noFill/>
          </a:ln>
        </p:spPr>
        <p:txBody>
          <a:bodyPr/>
          <a:lstStyle/>
          <a:p>
            <a:endParaRPr lang="it-IT"/>
          </a:p>
        </p:txBody>
      </p:sp>
      <p:sp>
        <p:nvSpPr>
          <p:cNvPr id="5" name="Rettangolo 4">
            <a:extLst>
              <a:ext uri="{FF2B5EF4-FFF2-40B4-BE49-F238E27FC236}">
                <a16:creationId xmlns:a16="http://schemas.microsoft.com/office/drawing/2014/main" id="{D36E2735-F612-4535-ACFC-547B7DDC7153}"/>
              </a:ext>
            </a:extLst>
          </p:cNvPr>
          <p:cNvSpPr>
            <a:spLocks noGrp="1"/>
          </p:cNvSpPr>
          <p:nvPr/>
        </p:nvSpPr>
        <p:spPr>
          <a:xfrm>
            <a:off x="609600" y="6419850"/>
            <a:ext cx="2000250" cy="171450"/>
          </a:xfrm>
          <a:prstGeom prst="rect">
            <a:avLst/>
          </a:prstGeom>
          <a:noFill/>
          <a:ln w="0">
            <a:noFill/>
          </a:ln>
        </p:spPr>
        <p:txBody>
          <a:bodyPr anchor="ctr">
            <a:normAutofit fontScale="70000"/>
          </a:bodyPr>
          <a:lstStyle/>
          <a:p>
            <a:pPr algn="l">
              <a:defRPr sz="750" b="1">
                <a:solidFill>
                  <a:srgbClr val="A9C7D4"/>
                </a:solidFill>
                <a:latin typeface="Bitstream Charter"/>
                <a:ea typeface="Bitstream Charter"/>
                <a:cs typeface="Bitstream Charter"/>
              </a:defRPr>
            </a:pPr>
            <a:r>
              <a:rPr sz="750" b="1">
                <a:solidFill>
                  <a:srgbClr val="A9C7D4"/>
                </a:solidFill>
                <a:latin typeface="Bitstream Charter"/>
                <a:ea typeface="Bitstream Charter"/>
                <a:cs typeface="Bitstream Charter"/>
              </a:rPr>
              <a:t>SICOB PISA 2026</a:t>
            </a:r>
          </a:p>
        </p:txBody>
      </p:sp>
      <p:sp>
        <p:nvSpPr>
          <p:cNvPr id="6" name="Rettangolo 5">
            <a:extLst>
              <a:ext uri="{FF2B5EF4-FFF2-40B4-BE49-F238E27FC236}">
                <a16:creationId xmlns:a16="http://schemas.microsoft.com/office/drawing/2014/main" id="{626397FD-6229-4331-8516-6DF743B7F194}"/>
              </a:ext>
            </a:extLst>
          </p:cNvPr>
          <p:cNvSpPr>
            <a:spLocks noGrp="1"/>
          </p:cNvSpPr>
          <p:nvPr/>
        </p:nvSpPr>
        <p:spPr>
          <a:xfrm>
            <a:off x="2743200" y="6419850"/>
            <a:ext cx="2095500" cy="171450"/>
          </a:xfrm>
          <a:prstGeom prst="rect">
            <a:avLst/>
          </a:prstGeom>
          <a:noFill/>
          <a:ln w="0">
            <a:noFill/>
          </a:ln>
        </p:spPr>
        <p:txBody>
          <a:bodyPr anchor="ctr">
            <a:normAutofit fontScale="70000"/>
          </a:bodyPr>
          <a:lstStyle/>
          <a:p>
            <a:pPr algn="l">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YOUNG IFSO SESSION</a:t>
            </a:r>
          </a:p>
        </p:txBody>
      </p:sp>
      <p:sp>
        <p:nvSpPr>
          <p:cNvPr id="7" name="Rettangolo 6">
            <a:extLst>
              <a:ext uri="{FF2B5EF4-FFF2-40B4-BE49-F238E27FC236}">
                <a16:creationId xmlns:a16="http://schemas.microsoft.com/office/drawing/2014/main" id="{6D5F4614-4DFA-4DAB-9952-A7F42FCF0CC0}"/>
              </a:ext>
            </a:extLst>
          </p:cNvPr>
          <p:cNvSpPr>
            <a:spLocks noGrp="1"/>
          </p:cNvSpPr>
          <p:nvPr/>
        </p:nvSpPr>
        <p:spPr>
          <a:xfrm>
            <a:off x="11096625" y="6419850"/>
            <a:ext cx="457200" cy="171450"/>
          </a:xfrm>
          <a:prstGeom prst="rect">
            <a:avLst/>
          </a:prstGeom>
          <a:noFill/>
          <a:ln w="0">
            <a:noFill/>
          </a:ln>
        </p:spPr>
        <p:txBody>
          <a:bodyPr anchor="ctr">
            <a:normAutofit fontScale="70000"/>
          </a:bodyPr>
          <a:lstStyle/>
          <a:p>
            <a:pPr algn="r">
              <a:defRPr sz="750" b="1">
                <a:solidFill>
                  <a:srgbClr val="4FC3D7"/>
                </a:solidFill>
                <a:latin typeface="Bitstream Charter"/>
                <a:ea typeface="Bitstream Charter"/>
                <a:cs typeface="Bitstream Charter"/>
              </a:defRPr>
            </a:pPr>
            <a:r>
              <a:rPr sz="750" b="1">
                <a:solidFill>
                  <a:srgbClr val="4FC3D7"/>
                </a:solidFill>
                <a:latin typeface="Bitstream Charter"/>
                <a:ea typeface="Bitstream Charter"/>
                <a:cs typeface="Bitstream Charter"/>
              </a:rPr>
              <a:t>13</a:t>
            </a:r>
          </a:p>
        </p:txBody>
      </p:sp>
      <p:sp>
        <p:nvSpPr>
          <p:cNvPr id="8" name="Rettangolo 7">
            <a:extLst>
              <a:ext uri="{FF2B5EF4-FFF2-40B4-BE49-F238E27FC236}">
                <a16:creationId xmlns:a16="http://schemas.microsoft.com/office/drawing/2014/main" id="{89E42814-0305-452C-985C-CE63B884E2BF}"/>
              </a:ext>
            </a:extLst>
          </p:cNvPr>
          <p:cNvSpPr>
            <a:spLocks noGrp="1"/>
          </p:cNvSpPr>
          <p:nvPr/>
        </p:nvSpPr>
        <p:spPr>
          <a:xfrm>
            <a:off x="838200" y="1647825"/>
            <a:ext cx="2143125" cy="990600"/>
          </a:xfrm>
          <a:prstGeom prst="rect">
            <a:avLst/>
          </a:prstGeom>
          <a:noFill/>
          <a:ln w="0">
            <a:noFill/>
          </a:ln>
        </p:spPr>
        <p:txBody>
          <a:bodyPr anchor="ctr">
            <a:normAutofit/>
          </a:bodyPr>
          <a:lstStyle/>
          <a:p>
            <a:pPr algn="ctr">
              <a:defRPr sz="5100" b="1">
                <a:solidFill>
                  <a:srgbClr val="FF5F63"/>
                </a:solidFill>
                <a:latin typeface="Bitstream Charter"/>
                <a:ea typeface="Bitstream Charter"/>
                <a:cs typeface="Bitstream Charter"/>
              </a:defRPr>
            </a:pPr>
            <a:r>
              <a:rPr sz="5100" b="1">
                <a:solidFill>
                  <a:srgbClr val="FF5F63"/>
                </a:solidFill>
                <a:latin typeface="Bitstream Charter"/>
                <a:ea typeface="Bitstream Charter"/>
                <a:cs typeface="Bitstream Charter"/>
              </a:rPr>
              <a:t>YES</a:t>
            </a:r>
          </a:p>
        </p:txBody>
      </p:sp>
      <p:sp>
        <p:nvSpPr>
          <p:cNvPr id="9" name="Rettangolo 8">
            <a:extLst>
              <a:ext uri="{FF2B5EF4-FFF2-40B4-BE49-F238E27FC236}">
                <a16:creationId xmlns:a16="http://schemas.microsoft.com/office/drawing/2014/main" id="{C415F50C-45B1-46E9-9AC8-EFDCB8CF12BC}"/>
              </a:ext>
            </a:extLst>
          </p:cNvPr>
          <p:cNvSpPr>
            <a:spLocks noGrp="1"/>
          </p:cNvSpPr>
          <p:nvPr/>
        </p:nvSpPr>
        <p:spPr>
          <a:xfrm>
            <a:off x="3181350" y="1704975"/>
            <a:ext cx="7334250" cy="819150"/>
          </a:xfrm>
          <a:prstGeom prst="rect">
            <a:avLst/>
          </a:prstGeom>
          <a:noFill/>
          <a:ln w="0">
            <a:noFill/>
          </a:ln>
        </p:spPr>
        <p:txBody>
          <a:bodyPr anchor="ctr">
            <a:normAutofit/>
          </a:bodyPr>
          <a:lstStyle/>
          <a:p>
            <a:pPr algn="l">
              <a:defRPr sz="3225" b="1">
                <a:solidFill>
                  <a:srgbClr val="FFFFFF"/>
                </a:solidFill>
                <a:latin typeface="Bitstream Charter"/>
                <a:ea typeface="Bitstream Charter"/>
                <a:cs typeface="Bitstream Charter"/>
              </a:defRPr>
            </a:pPr>
            <a:r>
              <a:rPr sz="3225" b="1">
                <a:solidFill>
                  <a:srgbClr val="FFFFFF"/>
                </a:solidFill>
                <a:latin typeface="Bitstream Charter"/>
                <a:ea typeface="Bitstream Charter"/>
                <a:cs typeface="Bitstream Charter"/>
              </a:rPr>
              <a:t>as the global backbone</a:t>
            </a:r>
          </a:p>
        </p:txBody>
      </p:sp>
      <p:sp>
        <p:nvSpPr>
          <p:cNvPr id="10" name="Rettangolo 9">
            <a:extLst>
              <a:ext uri="{FF2B5EF4-FFF2-40B4-BE49-F238E27FC236}">
                <a16:creationId xmlns:a16="http://schemas.microsoft.com/office/drawing/2014/main" id="{D15962BB-61D5-48BB-969B-37BF79CA69DF}"/>
              </a:ext>
            </a:extLst>
          </p:cNvPr>
          <p:cNvSpPr>
            <a:spLocks noGrp="1"/>
          </p:cNvSpPr>
          <p:nvPr/>
        </p:nvSpPr>
        <p:spPr>
          <a:xfrm>
            <a:off x="838200" y="2952750"/>
            <a:ext cx="10287000" cy="9525"/>
          </a:xfrm>
          <a:prstGeom prst="rect">
            <a:avLst/>
          </a:prstGeom>
          <a:solidFill>
            <a:srgbClr val="36556B"/>
          </a:solidFill>
          <a:ln w="0">
            <a:noFill/>
          </a:ln>
        </p:spPr>
        <p:txBody>
          <a:bodyPr/>
          <a:lstStyle/>
          <a:p>
            <a:endParaRPr lang="it-IT"/>
          </a:p>
        </p:txBody>
      </p:sp>
      <p:sp>
        <p:nvSpPr>
          <p:cNvPr id="11" name="Rettangolo 10">
            <a:extLst>
              <a:ext uri="{FF2B5EF4-FFF2-40B4-BE49-F238E27FC236}">
                <a16:creationId xmlns:a16="http://schemas.microsoft.com/office/drawing/2014/main" id="{AEF0B169-BEFF-4862-B773-32E6247CFFD7}"/>
              </a:ext>
            </a:extLst>
          </p:cNvPr>
          <p:cNvSpPr>
            <a:spLocks noGrp="1"/>
          </p:cNvSpPr>
          <p:nvPr/>
        </p:nvSpPr>
        <p:spPr>
          <a:xfrm>
            <a:off x="1047750" y="3352800"/>
            <a:ext cx="4476750" cy="781050"/>
          </a:xfrm>
          <a:prstGeom prst="rect">
            <a:avLst/>
          </a:prstGeom>
          <a:noFill/>
          <a:ln w="0">
            <a:noFill/>
          </a:ln>
        </p:spPr>
        <p:txBody>
          <a:bodyPr anchor="ctr">
            <a:normAutofit/>
          </a:bodyPr>
          <a:lstStyle/>
          <a:p>
            <a:pPr algn="l">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It may lose elective share in technology-rich systems.</a:t>
            </a:r>
          </a:p>
        </p:txBody>
      </p:sp>
      <p:sp>
        <p:nvSpPr>
          <p:cNvPr id="12" name="Rettangolo 11">
            <a:extLst>
              <a:ext uri="{FF2B5EF4-FFF2-40B4-BE49-F238E27FC236}">
                <a16:creationId xmlns:a16="http://schemas.microsoft.com/office/drawing/2014/main" id="{E4EBE6AF-AE1F-4562-8013-F955F461EFC1}"/>
              </a:ext>
            </a:extLst>
          </p:cNvPr>
          <p:cNvSpPr>
            <a:spLocks noGrp="1"/>
          </p:cNvSpPr>
          <p:nvPr/>
        </p:nvSpPr>
        <p:spPr>
          <a:xfrm>
            <a:off x="6191250" y="3352800"/>
            <a:ext cx="4762500" cy="781050"/>
          </a:xfrm>
          <a:prstGeom prst="rect">
            <a:avLst/>
          </a:prstGeom>
          <a:noFill/>
          <a:ln w="0">
            <a:noFill/>
          </a:ln>
        </p:spPr>
        <p:txBody>
          <a:bodyPr anchor="ctr">
            <a:normAutofit/>
          </a:bodyPr>
          <a:lstStyle/>
          <a:p>
            <a:pPr algn="l">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It will remain central to access, emergencies and rescue.</a:t>
            </a:r>
          </a:p>
        </p:txBody>
      </p:sp>
      <p:sp>
        <p:nvSpPr>
          <p:cNvPr id="13" name="Rettangolo con angoli arrotondati 12">
            <a:extLst>
              <a:ext uri="{FF2B5EF4-FFF2-40B4-BE49-F238E27FC236}">
                <a16:creationId xmlns:a16="http://schemas.microsoft.com/office/drawing/2014/main" id="{0288919A-15B6-4293-8BBC-A7F0A5963CCD}"/>
              </a:ext>
            </a:extLst>
          </p:cNvPr>
          <p:cNvSpPr>
            <a:spLocks noGrp="1"/>
          </p:cNvSpPr>
          <p:nvPr/>
        </p:nvSpPr>
        <p:spPr>
          <a:xfrm>
            <a:off x="1524000" y="4591050"/>
            <a:ext cx="9144000" cy="1066800"/>
          </a:xfrm>
          <a:prstGeom prst="roundRect">
            <a:avLst>
              <a:gd name="adj" fmla="val 14286"/>
            </a:avLst>
          </a:prstGeom>
          <a:solidFill>
            <a:srgbClr val="0C2D4A"/>
          </a:solidFill>
          <a:ln w="0">
            <a:noFill/>
          </a:ln>
        </p:spPr>
        <p:txBody>
          <a:bodyPr/>
          <a:lstStyle/>
          <a:p>
            <a:endParaRPr lang="it-IT"/>
          </a:p>
        </p:txBody>
      </p:sp>
      <p:sp>
        <p:nvSpPr>
          <p:cNvPr id="14" name="Rettangolo 13">
            <a:extLst>
              <a:ext uri="{FF2B5EF4-FFF2-40B4-BE49-F238E27FC236}">
                <a16:creationId xmlns:a16="http://schemas.microsoft.com/office/drawing/2014/main" id="{7447E151-5F22-4DAA-AD44-456F9927AD66}"/>
              </a:ext>
            </a:extLst>
          </p:cNvPr>
          <p:cNvSpPr>
            <a:spLocks noGrp="1"/>
          </p:cNvSpPr>
          <p:nvPr/>
        </p:nvSpPr>
        <p:spPr>
          <a:xfrm>
            <a:off x="1905000" y="4714875"/>
            <a:ext cx="8382000" cy="800100"/>
          </a:xfrm>
          <a:prstGeom prst="rect">
            <a:avLst/>
          </a:prstGeom>
          <a:noFill/>
          <a:ln w="0">
            <a:noFill/>
          </a:ln>
        </p:spPr>
        <p:txBody>
          <a:bodyPr anchor="ctr">
            <a:normAutofit fontScale="91176"/>
          </a:bodyPr>
          <a:lstStyle/>
          <a:p>
            <a:pPr algn="ctr">
              <a:defRPr sz="2550" b="1">
                <a:solidFill>
                  <a:srgbClr val="4FC3D7"/>
                </a:solidFill>
                <a:latin typeface="Bitstream Charter"/>
                <a:ea typeface="Bitstream Charter"/>
                <a:cs typeface="Bitstream Charter"/>
              </a:defRPr>
            </a:pPr>
            <a:r>
              <a:rPr sz="2550" b="1" dirty="0">
                <a:solidFill>
                  <a:srgbClr val="4FC3D7"/>
                </a:solidFill>
                <a:latin typeface="Bitstream Charter"/>
                <a:ea typeface="Bitstream Charter"/>
                <a:cs typeface="Bitstream Charter"/>
              </a:rPr>
              <a:t>The future may be increasingly robotic.</a:t>
            </a:r>
          </a:p>
          <a:p>
            <a:pPr algn="ctr">
              <a:defRPr sz="2550" b="1">
                <a:solidFill>
                  <a:srgbClr val="4FC3D7"/>
                </a:solidFill>
                <a:latin typeface="Bitstream Charter"/>
                <a:ea typeface="Bitstream Charter"/>
                <a:cs typeface="Bitstream Charter"/>
              </a:defRPr>
            </a:pPr>
            <a:r>
              <a:rPr sz="2550" b="1" dirty="0">
                <a:solidFill>
                  <a:srgbClr val="4FC3D7"/>
                </a:solidFill>
                <a:latin typeface="Bitstream Charter"/>
                <a:ea typeface="Bitstream Charter"/>
                <a:cs typeface="Bitstream Charter"/>
              </a:rPr>
              <a:t>But it cannot safely leave laparoscopy behind.</a:t>
            </a:r>
          </a:p>
        </p:txBody>
      </p:sp>
    </p:spTree>
    <p:extLst>
      <p:ext uri="{BB962C8B-B14F-4D97-AF65-F5344CB8AC3E}">
        <p14:creationId xmlns:p14="http://schemas.microsoft.com/office/powerpoint/2010/main" val="18190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16DC63-E4DD-C45F-DA74-5813CC419F70}"/>
              </a:ext>
            </a:extLst>
          </p:cNvPr>
          <p:cNvSpPr>
            <a:spLocks noGrp="1"/>
          </p:cNvSpPr>
          <p:nvPr>
            <p:ph type="title"/>
          </p:nvPr>
        </p:nvSpPr>
        <p:spPr>
          <a:xfrm>
            <a:off x="2527441" y="2058934"/>
            <a:ext cx="3650023" cy="795098"/>
          </a:xfrm>
        </p:spPr>
        <p:txBody>
          <a:bodyPr>
            <a:normAutofit fontScale="90000"/>
          </a:bodyPr>
          <a:lstStyle/>
          <a:p>
            <a:r>
              <a:rPr lang="it-IT" i="1" dirty="0"/>
              <a:t>Thanks for </a:t>
            </a:r>
            <a:r>
              <a:rPr lang="it-IT" i="1" dirty="0" err="1"/>
              <a:t>your</a:t>
            </a:r>
            <a:r>
              <a:rPr lang="it-IT" i="1" dirty="0"/>
              <a:t> </a:t>
            </a:r>
            <a:r>
              <a:rPr lang="it-IT" i="1" dirty="0" err="1"/>
              <a:t>attention</a:t>
            </a:r>
            <a:endParaRPr lang="it-IT" i="1" dirty="0"/>
          </a:p>
        </p:txBody>
      </p:sp>
      <p:sp>
        <p:nvSpPr>
          <p:cNvPr id="4" name="Titolo 1">
            <a:extLst>
              <a:ext uri="{FF2B5EF4-FFF2-40B4-BE49-F238E27FC236}">
                <a16:creationId xmlns:a16="http://schemas.microsoft.com/office/drawing/2014/main" id="{E6E31AE8-D32F-9F94-BFD3-550BE376D44C}"/>
              </a:ext>
            </a:extLst>
          </p:cNvPr>
          <p:cNvSpPr txBox="1">
            <a:spLocks/>
          </p:cNvSpPr>
          <p:nvPr/>
        </p:nvSpPr>
        <p:spPr>
          <a:xfrm>
            <a:off x="2812469" y="3738604"/>
            <a:ext cx="3493776" cy="2121594"/>
          </a:xfrm>
          <a:prstGeom prst="rect">
            <a:avLst/>
          </a:prstGeom>
        </p:spPr>
        <p:txBody>
          <a:bodyPr vert="horz" lIns="41112" tIns="20556" rIns="41112" bIns="20556" rtlCol="0">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defTabSz="411157">
              <a:lnSpc>
                <a:spcPct val="110000"/>
              </a:lnSpc>
              <a:spcAft>
                <a:spcPts val="270"/>
              </a:spcAft>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r>
              <a:rPr lang="en-US" sz="1604" i="1" dirty="0">
                <a:solidFill>
                  <a:prstClr val="white"/>
                </a:solidFill>
                <a:effectLst>
                  <a:outerShdw blurRad="50800" dist="38100" dir="2700000" algn="tl" rotWithShape="0">
                    <a:srgbClr val="000000">
                      <a:alpha val="48000"/>
                    </a:srgbClr>
                  </a:outerShdw>
                </a:effectLst>
                <a:latin typeface="Rockwell" panose="02060603020205020403"/>
                <a:hlinkClick r:id="rId2"/>
              </a:rPr>
              <a:t>Angelo.iossa@uniroma1.it</a:t>
            </a: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srgbClr val="FF0000"/>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r>
              <a:rPr lang="en-US" sz="1604" i="1" dirty="0">
                <a:solidFill>
                  <a:srgbClr val="FF0000"/>
                </a:solidFill>
                <a:effectLst>
                  <a:outerShdw blurRad="50800" dist="38100" dir="2700000" algn="tl" rotWithShape="0">
                    <a:srgbClr val="000000">
                      <a:alpha val="48000"/>
                    </a:srgbClr>
                  </a:outerShdw>
                </a:effectLst>
                <a:latin typeface="Rockwell" panose="02060603020205020403"/>
              </a:rPr>
              <a:t>@angeloiossmd</a:t>
            </a: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p:txBody>
      </p:sp>
      <p:pic>
        <p:nvPicPr>
          <p:cNvPr id="5" name="Picture 2" descr="Microsoft Apps">
            <a:extLst>
              <a:ext uri="{FF2B5EF4-FFF2-40B4-BE49-F238E27FC236}">
                <a16:creationId xmlns:a16="http://schemas.microsoft.com/office/drawing/2014/main" id="{157DBF2D-0B80-2C0D-7075-62AC2A5C56F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098053" y="4656679"/>
            <a:ext cx="830450" cy="830450"/>
          </a:xfrm>
          <a:prstGeom prst="rect">
            <a:avLst/>
          </a:prstGeom>
          <a:noFill/>
          <a:extLst>
            <a:ext uri="{909E8E84-426E-40DD-AFC4-6F175D3DCCD1}">
              <a14:hiddenFill xmlns:a14="http://schemas.microsoft.com/office/drawing/2010/main">
                <a:solidFill>
                  <a:srgbClr val="FFFFFF"/>
                </a:solidFill>
              </a14:hiddenFill>
            </a:ext>
          </a:extLst>
        </p:spPr>
      </p:pic>
      <p:pic>
        <p:nvPicPr>
          <p:cNvPr id="10" name="Immagine 9">
            <a:extLst>
              <a:ext uri="{FF2B5EF4-FFF2-40B4-BE49-F238E27FC236}">
                <a16:creationId xmlns:a16="http://schemas.microsoft.com/office/drawing/2014/main" id="{0E343BC7-FE88-F8FC-83F5-AA862CAAF7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5846" y="997801"/>
            <a:ext cx="4111204" cy="5481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5648505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2164</Words>
  <Application>Microsoft Office PowerPoint</Application>
  <DocSecurity>0</DocSecurity>
  <PresentationFormat>Widescreen</PresentationFormat>
  <Paragraphs>295</Paragraphs>
  <Slides>14</Slides>
  <Notes>13</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14</vt:i4>
      </vt:variant>
    </vt:vector>
  </HeadingPairs>
  <TitlesOfParts>
    <vt:vector size="19" baseType="lpstr">
      <vt:lpstr>Arial</vt:lpstr>
      <vt:lpstr>Bitstream Charter</vt:lpstr>
      <vt:lpstr>Calibri</vt:lpstr>
      <vt:lpstr>Rockwell</vt:lpstr>
      <vt:lpstr>ChatGPT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angelo iossa</cp:lastModifiedBy>
  <cp:revision>2</cp:revision>
  <dcterms:created xsi:type="dcterms:W3CDTF">2026-09-16T19:41:56Z</dcterms:created>
  <dcterms:modified xsi:type="dcterms:W3CDTF">2026-09-17T23:56:31Z</dcterms:modified>
</cp:coreProperties>
</file>